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9" r:id="rId5"/>
    <p:sldId id="256" r:id="rId6"/>
    <p:sldId id="257" r:id="rId7"/>
    <p:sldId id="260" r:id="rId8"/>
    <p:sldId id="308" r:id="rId9"/>
    <p:sldId id="304" r:id="rId10"/>
    <p:sldId id="309" r:id="rId11"/>
    <p:sldId id="307" r:id="rId12"/>
    <p:sldId id="310" r:id="rId13"/>
    <p:sldId id="312" r:id="rId14"/>
    <p:sldId id="313" r:id="rId15"/>
    <p:sldId id="314" r:id="rId16"/>
    <p:sldId id="315" r:id="rId17"/>
    <p:sldId id="316" r:id="rId18"/>
    <p:sldId id="317" r:id="rId19"/>
    <p:sldId id="318" r:id="rId20"/>
    <p:sldId id="319" r:id="rId21"/>
    <p:sldId id="325" r:id="rId22"/>
    <p:sldId id="321" r:id="rId23"/>
    <p:sldId id="322" r:id="rId24"/>
    <p:sldId id="323" r:id="rId25"/>
    <p:sldId id="324" r:id="rId26"/>
    <p:sldId id="26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749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2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6/24/24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6/24/24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pPr/>
              <a:t>6/24/24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6/24/24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6/24/24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6/24/24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6/24/24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6/24/24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6/24/24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6/24/24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6/24/24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6/24/24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6/24/24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STORING AND SEARCHING STRINGS -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6" y="1061093"/>
            <a:ext cx="7775019" cy="486709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Use a hash table and binary search trees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The hash table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T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hash m elements: element </a:t>
            </a:r>
            <a:r>
              <a:rPr lang="en-US" sz="2000" i="1" dirty="0" err="1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i="1" baseline="30000" dirty="0" err="1">
                <a:latin typeface="Lato" panose="020F0502020204030203"/>
                <a:cs typeface="Arial" panose="020B0604020202020204" pitchFamily="34" charset="0"/>
              </a:rPr>
              <a:t>th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of table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T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</a:t>
            </a:r>
            <a:r>
              <a:rPr lang="en-US" sz="2000" i="1" dirty="0" err="1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] is a pointer to a binary search tree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Data structure for nodes in binary search trees</a:t>
            </a:r>
            <a:endParaRPr lang="en-GB" sz="2000" dirty="0">
              <a:latin typeface="Lato" panose="020F0502020204030203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94418" y="1150070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T[0]</a:t>
            </a:r>
          </a:p>
        </p:txBody>
      </p:sp>
      <p:sp>
        <p:nvSpPr>
          <p:cNvPr id="7" name="Rectangle 6"/>
          <p:cNvSpPr/>
          <p:nvPr/>
        </p:nvSpPr>
        <p:spPr>
          <a:xfrm>
            <a:off x="8294418" y="1791093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T[1]</a:t>
            </a:r>
          </a:p>
        </p:txBody>
      </p:sp>
      <p:sp>
        <p:nvSpPr>
          <p:cNvPr id="10" name="Rectangle 9"/>
          <p:cNvSpPr/>
          <p:nvPr/>
        </p:nvSpPr>
        <p:spPr>
          <a:xfrm>
            <a:off x="8294415" y="3465967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</a:t>
            </a:r>
            <a:r>
              <a:rPr lang="en-US" dirty="0" err="1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]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94414" y="5461352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T[m-1]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48094" y="2465799"/>
            <a:ext cx="493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26377" y="4246754"/>
            <a:ext cx="493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6" name="Oval 5"/>
          <p:cNvSpPr/>
          <p:nvPr/>
        </p:nvSpPr>
        <p:spPr>
          <a:xfrm>
            <a:off x="10623476" y="924674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0251894" y="147058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1186842" y="147058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840928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505323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1007044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610961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stCxn id="6" idx="3"/>
            <a:endCxn id="13" idx="7"/>
          </p:cNvCxnSpPr>
          <p:nvPr/>
        </p:nvCxnSpPr>
        <p:spPr>
          <a:xfrm flipH="1">
            <a:off x="10453593" y="1117062"/>
            <a:ext cx="204489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6" idx="5"/>
            <a:endCxn id="14" idx="1"/>
          </p:cNvCxnSpPr>
          <p:nvPr/>
        </p:nvCxnSpPr>
        <p:spPr>
          <a:xfrm>
            <a:off x="10825175" y="1117062"/>
            <a:ext cx="396273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3" idx="3"/>
            <a:endCxn id="15" idx="7"/>
          </p:cNvCxnSpPr>
          <p:nvPr/>
        </p:nvCxnSpPr>
        <p:spPr>
          <a:xfrm flipH="1">
            <a:off x="10042627" y="1662969"/>
            <a:ext cx="243873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3" idx="5"/>
            <a:endCxn id="16" idx="0"/>
          </p:cNvCxnSpPr>
          <p:nvPr/>
        </p:nvCxnSpPr>
        <p:spPr>
          <a:xfrm>
            <a:off x="10453593" y="1662969"/>
            <a:ext cx="169883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4" idx="3"/>
            <a:endCxn id="17" idx="0"/>
          </p:cNvCxnSpPr>
          <p:nvPr/>
        </p:nvCxnSpPr>
        <p:spPr>
          <a:xfrm flipH="1">
            <a:off x="11125197" y="1662969"/>
            <a:ext cx="96251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5"/>
            <a:endCxn id="18" idx="1"/>
          </p:cNvCxnSpPr>
          <p:nvPr/>
        </p:nvCxnSpPr>
        <p:spPr>
          <a:xfrm>
            <a:off x="11388541" y="1662969"/>
            <a:ext cx="257026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3" idx="3"/>
            <a:endCxn id="6" idx="2"/>
          </p:cNvCxnSpPr>
          <p:nvPr/>
        </p:nvCxnSpPr>
        <p:spPr>
          <a:xfrm flipV="1">
            <a:off x="9142831" y="1037372"/>
            <a:ext cx="1480645" cy="4332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10741628" y="327499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0370046" y="3820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1304994" y="3820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9959080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0623475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1125196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1729113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>
            <a:stCxn id="34" idx="3"/>
            <a:endCxn id="35" idx="7"/>
          </p:cNvCxnSpPr>
          <p:nvPr/>
        </p:nvCxnSpPr>
        <p:spPr>
          <a:xfrm flipH="1">
            <a:off x="10571745" y="3467387"/>
            <a:ext cx="204489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4" idx="5"/>
            <a:endCxn id="36" idx="1"/>
          </p:cNvCxnSpPr>
          <p:nvPr/>
        </p:nvCxnSpPr>
        <p:spPr>
          <a:xfrm>
            <a:off x="10943327" y="3467387"/>
            <a:ext cx="396273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35" idx="3"/>
            <a:endCxn id="37" idx="7"/>
          </p:cNvCxnSpPr>
          <p:nvPr/>
        </p:nvCxnSpPr>
        <p:spPr>
          <a:xfrm flipH="1">
            <a:off x="10160779" y="4013294"/>
            <a:ext cx="243873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35" idx="5"/>
            <a:endCxn id="38" idx="0"/>
          </p:cNvCxnSpPr>
          <p:nvPr/>
        </p:nvCxnSpPr>
        <p:spPr>
          <a:xfrm>
            <a:off x="10571745" y="4013294"/>
            <a:ext cx="169883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36" idx="3"/>
            <a:endCxn id="39" idx="0"/>
          </p:cNvCxnSpPr>
          <p:nvPr/>
        </p:nvCxnSpPr>
        <p:spPr>
          <a:xfrm flipH="1">
            <a:off x="11243349" y="4013294"/>
            <a:ext cx="96251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6" idx="5"/>
            <a:endCxn id="40" idx="1"/>
          </p:cNvCxnSpPr>
          <p:nvPr/>
        </p:nvCxnSpPr>
        <p:spPr>
          <a:xfrm>
            <a:off x="11506693" y="4013294"/>
            <a:ext cx="257026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0" idx="3"/>
            <a:endCxn id="34" idx="2"/>
          </p:cNvCxnSpPr>
          <p:nvPr/>
        </p:nvCxnSpPr>
        <p:spPr>
          <a:xfrm flipV="1">
            <a:off x="9142828" y="3387697"/>
            <a:ext cx="1598800" cy="39878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10533079" y="4995097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0161497" y="5541004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1096445" y="5541004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9750531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10414926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0916647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11520564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>
            <a:stCxn id="49" idx="3"/>
            <a:endCxn id="50" idx="7"/>
          </p:cNvCxnSpPr>
          <p:nvPr/>
        </p:nvCxnSpPr>
        <p:spPr>
          <a:xfrm flipH="1">
            <a:off x="10363196" y="5187485"/>
            <a:ext cx="204489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49" idx="5"/>
            <a:endCxn id="51" idx="1"/>
          </p:cNvCxnSpPr>
          <p:nvPr/>
        </p:nvCxnSpPr>
        <p:spPr>
          <a:xfrm>
            <a:off x="10734778" y="5187485"/>
            <a:ext cx="396273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50" idx="3"/>
            <a:endCxn id="52" idx="7"/>
          </p:cNvCxnSpPr>
          <p:nvPr/>
        </p:nvCxnSpPr>
        <p:spPr>
          <a:xfrm flipH="1">
            <a:off x="9952230" y="5733392"/>
            <a:ext cx="243873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0" idx="5"/>
            <a:endCxn id="53" idx="0"/>
          </p:cNvCxnSpPr>
          <p:nvPr/>
        </p:nvCxnSpPr>
        <p:spPr>
          <a:xfrm>
            <a:off x="10363196" y="5733392"/>
            <a:ext cx="169883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1" idx="3"/>
            <a:endCxn id="54" idx="0"/>
          </p:cNvCxnSpPr>
          <p:nvPr/>
        </p:nvCxnSpPr>
        <p:spPr>
          <a:xfrm flipH="1">
            <a:off x="11034800" y="5733392"/>
            <a:ext cx="96251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1" idx="5"/>
            <a:endCxn id="55" idx="1"/>
          </p:cNvCxnSpPr>
          <p:nvPr/>
        </p:nvCxnSpPr>
        <p:spPr>
          <a:xfrm>
            <a:off x="11298144" y="5733392"/>
            <a:ext cx="257026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11" idx="3"/>
            <a:endCxn id="49" idx="2"/>
          </p:cNvCxnSpPr>
          <p:nvPr/>
        </p:nvCxnSpPr>
        <p:spPr>
          <a:xfrm flipV="1">
            <a:off x="9142827" y="5107795"/>
            <a:ext cx="1390252" cy="674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849864" y="2511548"/>
            <a:ext cx="4420112" cy="153475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struct</a:t>
            </a:r>
            <a:r>
              <a:rPr lang="en-US" sz="1400" b="1" dirty="0">
                <a:latin typeface="Consolas" panose="020B0609020204030204" pitchFamily="49" charset="0"/>
              </a:rPr>
              <a:t> Node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key; //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</a:t>
            </a:r>
            <a:r>
              <a:rPr lang="en-US" sz="1400" b="1" dirty="0" err="1">
                <a:latin typeface="Consolas" panose="020B0609020204030204" pitchFamily="49" charset="0"/>
              </a:rPr>
              <a:t>leftChild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</a:t>
            </a:r>
            <a:r>
              <a:rPr lang="en-US" sz="1400" b="1" dirty="0" err="1">
                <a:latin typeface="Consolas" panose="020B0609020204030204" pitchFamily="49" charset="0"/>
              </a:rPr>
              <a:t>rightChild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844475" y="4153683"/>
            <a:ext cx="4425502" cy="193681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h(s[1..k], m) {// hash a string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code = 0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 to k do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code = (code * 256 + s[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 mod m;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code;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4520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STORING AND SEARCHING STRINGS -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6" y="1061093"/>
            <a:ext cx="7775019" cy="486709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Searching  key k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Calculating a hash code: </a:t>
            </a:r>
            <a:r>
              <a:rPr lang="en-US" sz="2000" i="1" dirty="0" err="1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=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h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(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)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Do binary search with key k in the binary search tree with the root node T[</a:t>
            </a:r>
            <a:r>
              <a:rPr lang="en-US" sz="2000" i="1" dirty="0" err="1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]</a:t>
            </a:r>
            <a:endParaRPr lang="en-GB" sz="2000" dirty="0">
              <a:latin typeface="Lato" panose="020F0502020204030203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94418" y="1150070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T[0]</a:t>
            </a:r>
          </a:p>
        </p:txBody>
      </p:sp>
      <p:sp>
        <p:nvSpPr>
          <p:cNvPr id="7" name="Rectangle 6"/>
          <p:cNvSpPr/>
          <p:nvPr/>
        </p:nvSpPr>
        <p:spPr>
          <a:xfrm>
            <a:off x="8294418" y="1791093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T[1]</a:t>
            </a:r>
          </a:p>
        </p:txBody>
      </p:sp>
      <p:sp>
        <p:nvSpPr>
          <p:cNvPr id="10" name="Rectangle 9"/>
          <p:cNvSpPr/>
          <p:nvPr/>
        </p:nvSpPr>
        <p:spPr>
          <a:xfrm>
            <a:off x="8294415" y="3465967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</a:t>
            </a:r>
            <a:r>
              <a:rPr lang="en-US" dirty="0" err="1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]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94414" y="5461352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T[m-1]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48094" y="2465799"/>
            <a:ext cx="493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26377" y="4246754"/>
            <a:ext cx="493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6" name="Oval 5"/>
          <p:cNvSpPr/>
          <p:nvPr/>
        </p:nvSpPr>
        <p:spPr>
          <a:xfrm>
            <a:off x="10623476" y="924674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0251894" y="147058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1186842" y="147058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840928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505323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1007044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610961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stCxn id="6" idx="3"/>
            <a:endCxn id="13" idx="7"/>
          </p:cNvCxnSpPr>
          <p:nvPr/>
        </p:nvCxnSpPr>
        <p:spPr>
          <a:xfrm flipH="1">
            <a:off x="10453593" y="1117062"/>
            <a:ext cx="204489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6" idx="5"/>
            <a:endCxn id="14" idx="1"/>
          </p:cNvCxnSpPr>
          <p:nvPr/>
        </p:nvCxnSpPr>
        <p:spPr>
          <a:xfrm>
            <a:off x="10825175" y="1117062"/>
            <a:ext cx="396273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3" idx="3"/>
            <a:endCxn id="15" idx="7"/>
          </p:cNvCxnSpPr>
          <p:nvPr/>
        </p:nvCxnSpPr>
        <p:spPr>
          <a:xfrm flipH="1">
            <a:off x="10042627" y="1662969"/>
            <a:ext cx="243873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3" idx="5"/>
            <a:endCxn id="16" idx="0"/>
          </p:cNvCxnSpPr>
          <p:nvPr/>
        </p:nvCxnSpPr>
        <p:spPr>
          <a:xfrm>
            <a:off x="10453593" y="1662969"/>
            <a:ext cx="169883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4" idx="3"/>
            <a:endCxn id="17" idx="0"/>
          </p:cNvCxnSpPr>
          <p:nvPr/>
        </p:nvCxnSpPr>
        <p:spPr>
          <a:xfrm flipH="1">
            <a:off x="11125197" y="1662969"/>
            <a:ext cx="96251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5"/>
            <a:endCxn id="18" idx="1"/>
          </p:cNvCxnSpPr>
          <p:nvPr/>
        </p:nvCxnSpPr>
        <p:spPr>
          <a:xfrm>
            <a:off x="11388541" y="1662969"/>
            <a:ext cx="257026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3" idx="3"/>
            <a:endCxn id="6" idx="2"/>
          </p:cNvCxnSpPr>
          <p:nvPr/>
        </p:nvCxnSpPr>
        <p:spPr>
          <a:xfrm flipV="1">
            <a:off x="9142831" y="1037372"/>
            <a:ext cx="1480645" cy="4332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10741628" y="327499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0370046" y="3820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1304994" y="3820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9959080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0623475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1125196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1729113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>
            <a:stCxn id="34" idx="3"/>
            <a:endCxn id="35" idx="7"/>
          </p:cNvCxnSpPr>
          <p:nvPr/>
        </p:nvCxnSpPr>
        <p:spPr>
          <a:xfrm flipH="1">
            <a:off x="10571745" y="3467387"/>
            <a:ext cx="204489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4" idx="5"/>
            <a:endCxn id="36" idx="1"/>
          </p:cNvCxnSpPr>
          <p:nvPr/>
        </p:nvCxnSpPr>
        <p:spPr>
          <a:xfrm>
            <a:off x="10943327" y="3467387"/>
            <a:ext cx="396273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35" idx="3"/>
            <a:endCxn id="37" idx="7"/>
          </p:cNvCxnSpPr>
          <p:nvPr/>
        </p:nvCxnSpPr>
        <p:spPr>
          <a:xfrm flipH="1">
            <a:off x="10160779" y="4013294"/>
            <a:ext cx="243873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35" idx="5"/>
            <a:endCxn id="38" idx="0"/>
          </p:cNvCxnSpPr>
          <p:nvPr/>
        </p:nvCxnSpPr>
        <p:spPr>
          <a:xfrm>
            <a:off x="10571745" y="4013294"/>
            <a:ext cx="169883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36" idx="3"/>
            <a:endCxn id="39" idx="0"/>
          </p:cNvCxnSpPr>
          <p:nvPr/>
        </p:nvCxnSpPr>
        <p:spPr>
          <a:xfrm flipH="1">
            <a:off x="11243349" y="4013294"/>
            <a:ext cx="96251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6" idx="5"/>
            <a:endCxn id="40" idx="1"/>
          </p:cNvCxnSpPr>
          <p:nvPr/>
        </p:nvCxnSpPr>
        <p:spPr>
          <a:xfrm>
            <a:off x="11506693" y="4013294"/>
            <a:ext cx="257026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0" idx="3"/>
            <a:endCxn id="34" idx="2"/>
          </p:cNvCxnSpPr>
          <p:nvPr/>
        </p:nvCxnSpPr>
        <p:spPr>
          <a:xfrm flipV="1">
            <a:off x="9142828" y="3387697"/>
            <a:ext cx="1598800" cy="39878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10533079" y="4995097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0161497" y="5541004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1096445" y="5541004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9750531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10414926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0916647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11520564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>
            <a:stCxn id="49" idx="3"/>
            <a:endCxn id="50" idx="7"/>
          </p:cNvCxnSpPr>
          <p:nvPr/>
        </p:nvCxnSpPr>
        <p:spPr>
          <a:xfrm flipH="1">
            <a:off x="10363196" y="5187485"/>
            <a:ext cx="204489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49" idx="5"/>
            <a:endCxn id="51" idx="1"/>
          </p:cNvCxnSpPr>
          <p:nvPr/>
        </p:nvCxnSpPr>
        <p:spPr>
          <a:xfrm>
            <a:off x="10734778" y="5187485"/>
            <a:ext cx="396273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50" idx="3"/>
            <a:endCxn id="52" idx="7"/>
          </p:cNvCxnSpPr>
          <p:nvPr/>
        </p:nvCxnSpPr>
        <p:spPr>
          <a:xfrm flipH="1">
            <a:off x="9952230" y="5733392"/>
            <a:ext cx="243873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0" idx="5"/>
            <a:endCxn id="53" idx="0"/>
          </p:cNvCxnSpPr>
          <p:nvPr/>
        </p:nvCxnSpPr>
        <p:spPr>
          <a:xfrm>
            <a:off x="10363196" y="5733392"/>
            <a:ext cx="169883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1" idx="3"/>
            <a:endCxn id="54" idx="0"/>
          </p:cNvCxnSpPr>
          <p:nvPr/>
        </p:nvCxnSpPr>
        <p:spPr>
          <a:xfrm flipH="1">
            <a:off x="11034800" y="5733392"/>
            <a:ext cx="96251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1" idx="5"/>
            <a:endCxn id="55" idx="1"/>
          </p:cNvCxnSpPr>
          <p:nvPr/>
        </p:nvCxnSpPr>
        <p:spPr>
          <a:xfrm>
            <a:off x="11298144" y="5733392"/>
            <a:ext cx="257026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11" idx="3"/>
            <a:endCxn id="49" idx="2"/>
          </p:cNvCxnSpPr>
          <p:nvPr/>
        </p:nvCxnSpPr>
        <p:spPr>
          <a:xfrm flipV="1">
            <a:off x="9142827" y="5107795"/>
            <a:ext cx="1390252" cy="674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36830" y="2492303"/>
            <a:ext cx="6507408" cy="350890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FindBST</a:t>
            </a:r>
            <a:r>
              <a:rPr lang="en-US" sz="1400" b="1" dirty="0">
                <a:latin typeface="Consolas" panose="020B0609020204030204" pitchFamily="49" charset="0"/>
              </a:rPr>
              <a:t>(r,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r = NULL then return NULL;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</a:t>
            </a:r>
            <a:r>
              <a:rPr lang="en-US" sz="1400" b="1" dirty="0" err="1">
                <a:latin typeface="Consolas" panose="020B0609020204030204" pitchFamily="49" charset="0"/>
              </a:rPr>
              <a:t>r.key</a:t>
            </a:r>
            <a:r>
              <a:rPr lang="en-US" sz="1400" b="1" dirty="0">
                <a:latin typeface="Consolas" panose="020B0609020204030204" pitchFamily="49" charset="0"/>
              </a:rPr>
              <a:t> = k then return 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</a:t>
            </a:r>
            <a:r>
              <a:rPr lang="en-US" sz="1400" b="1" dirty="0" err="1">
                <a:latin typeface="Consolas" panose="020B0609020204030204" pitchFamily="49" charset="0"/>
              </a:rPr>
              <a:t>r.key</a:t>
            </a:r>
            <a:r>
              <a:rPr lang="en-US" sz="1400" b="1" dirty="0">
                <a:latin typeface="Consolas" panose="020B0609020204030204" pitchFamily="49" charset="0"/>
              </a:rPr>
              <a:t> &lt; k then return </a:t>
            </a:r>
            <a:r>
              <a:rPr lang="en-US" sz="1400" b="1" dirty="0" err="1">
                <a:latin typeface="Consolas" panose="020B0609020204030204" pitchFamily="49" charset="0"/>
              </a:rPr>
              <a:t>FindBST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r.rightChild</a:t>
            </a:r>
            <a:r>
              <a:rPr lang="en-US" sz="1400" b="1" dirty="0">
                <a:latin typeface="Consolas" panose="020B0609020204030204" pitchFamily="49" charset="0"/>
              </a:rPr>
              <a:t>, 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else return </a:t>
            </a:r>
            <a:r>
              <a:rPr lang="en-US" sz="1400" b="1" dirty="0" err="1">
                <a:latin typeface="Consolas" panose="020B0609020204030204" pitchFamily="49" charset="0"/>
              </a:rPr>
              <a:t>FindBST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r.leftChild</a:t>
            </a:r>
            <a:r>
              <a:rPr lang="en-US" sz="1400" b="1" dirty="0">
                <a:latin typeface="Consolas" panose="020B0609020204030204" pitchFamily="49" charset="0"/>
              </a:rPr>
              <a:t>, k); 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Find(k){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h(k);// </a:t>
            </a:r>
            <a:r>
              <a:rPr lang="en-US" sz="1400" b="1" dirty="0" err="1">
                <a:latin typeface="Consolas" panose="020B0609020204030204" pitchFamily="49" charset="0"/>
              </a:rPr>
              <a:t>tính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mã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băm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node = </a:t>
            </a:r>
            <a:r>
              <a:rPr lang="en-US" sz="1400" b="1" dirty="0" err="1">
                <a:latin typeface="Consolas" panose="020B0609020204030204" pitchFamily="49" charset="0"/>
              </a:rPr>
              <a:t>FindBST</a:t>
            </a:r>
            <a:r>
              <a:rPr lang="en-US" sz="1400" b="1" dirty="0">
                <a:latin typeface="Consolas" panose="020B0609020204030204" pitchFamily="49" charset="0"/>
              </a:rPr>
              <a:t>(T[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], k); // </a:t>
            </a:r>
            <a:r>
              <a:rPr lang="en-US" sz="1400" b="1" dirty="0" err="1">
                <a:latin typeface="Consolas" panose="020B0609020204030204" pitchFamily="49" charset="0"/>
              </a:rPr>
              <a:t>tìm</a:t>
            </a:r>
            <a:r>
              <a:rPr lang="en-US" sz="1400" b="1" dirty="0">
                <a:latin typeface="Consolas" panose="020B0609020204030204" pitchFamily="49" charset="0"/>
              </a:rPr>
              <a:t> k </a:t>
            </a:r>
            <a:r>
              <a:rPr lang="en-US" sz="1400" b="1" dirty="0" err="1">
                <a:latin typeface="Consolas" panose="020B0609020204030204" pitchFamily="49" charset="0"/>
              </a:rPr>
              <a:t>trên</a:t>
            </a:r>
            <a:r>
              <a:rPr lang="en-US" sz="1400" b="1" dirty="0">
                <a:latin typeface="Consolas" panose="020B0609020204030204" pitchFamily="49" charset="0"/>
              </a:rPr>
              <a:t> BST </a:t>
            </a:r>
            <a:r>
              <a:rPr lang="en-US" sz="1400" b="1" dirty="0" err="1">
                <a:latin typeface="Consolas" panose="020B0609020204030204" pitchFamily="49" charset="0"/>
              </a:rPr>
              <a:t>gốc</a:t>
            </a:r>
            <a:r>
              <a:rPr lang="en-US" sz="1400" b="1" dirty="0">
                <a:latin typeface="Consolas" panose="020B0609020204030204" pitchFamily="49" charset="0"/>
              </a:rPr>
              <a:t> 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node = NULL then return 0; else return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21917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STORING AND SEARCHING STRINGS -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6" y="1061093"/>
            <a:ext cx="7775019" cy="486709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Inserting a key k</a:t>
            </a:r>
            <a:endParaRPr lang="en-US" sz="2000" i="1" dirty="0">
              <a:latin typeface="Lato" panose="020F0502020204030203"/>
              <a:cs typeface="Arial" panose="020B0604020202020204" pitchFamily="34" charset="0"/>
            </a:endParaRP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Calculating a hash code </a:t>
            </a:r>
            <a:r>
              <a:rPr lang="en-US" sz="2000" i="1" dirty="0" err="1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=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h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(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)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Insert key k into a binary search tree with the root node T[</a:t>
            </a:r>
            <a:r>
              <a:rPr lang="en-US" sz="2000" i="1" dirty="0" err="1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]</a:t>
            </a:r>
            <a:endParaRPr lang="en-GB" sz="2000" dirty="0">
              <a:latin typeface="Lato" panose="020F0502020204030203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94418" y="1150070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T[0]</a:t>
            </a:r>
          </a:p>
        </p:txBody>
      </p:sp>
      <p:sp>
        <p:nvSpPr>
          <p:cNvPr id="7" name="Rectangle 6"/>
          <p:cNvSpPr/>
          <p:nvPr/>
        </p:nvSpPr>
        <p:spPr>
          <a:xfrm>
            <a:off x="8294418" y="1791093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T[1]</a:t>
            </a:r>
          </a:p>
        </p:txBody>
      </p:sp>
      <p:sp>
        <p:nvSpPr>
          <p:cNvPr id="10" name="Rectangle 9"/>
          <p:cNvSpPr/>
          <p:nvPr/>
        </p:nvSpPr>
        <p:spPr>
          <a:xfrm>
            <a:off x="8294415" y="3465967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</a:t>
            </a:r>
            <a:r>
              <a:rPr lang="en-US" dirty="0" err="1">
                <a:solidFill>
                  <a:schemeClr val="tx1"/>
                </a:solidFill>
              </a:rPr>
              <a:t>i</a:t>
            </a:r>
            <a:r>
              <a:rPr lang="en-US" dirty="0">
                <a:solidFill>
                  <a:schemeClr val="tx1"/>
                </a:solidFill>
              </a:rPr>
              <a:t>]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294414" y="5461352"/>
            <a:ext cx="848413" cy="64102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T[m-1]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48094" y="2465799"/>
            <a:ext cx="493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26377" y="4246754"/>
            <a:ext cx="493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6" name="Oval 5"/>
          <p:cNvSpPr/>
          <p:nvPr/>
        </p:nvSpPr>
        <p:spPr>
          <a:xfrm>
            <a:off x="10623476" y="924674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0251894" y="147058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1186842" y="147058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840928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505323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1007044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610961" y="1998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stCxn id="6" idx="3"/>
            <a:endCxn id="13" idx="7"/>
          </p:cNvCxnSpPr>
          <p:nvPr/>
        </p:nvCxnSpPr>
        <p:spPr>
          <a:xfrm flipH="1">
            <a:off x="10453593" y="1117062"/>
            <a:ext cx="204489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6" idx="5"/>
            <a:endCxn id="14" idx="1"/>
          </p:cNvCxnSpPr>
          <p:nvPr/>
        </p:nvCxnSpPr>
        <p:spPr>
          <a:xfrm>
            <a:off x="10825175" y="1117062"/>
            <a:ext cx="396273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3" idx="3"/>
            <a:endCxn id="15" idx="7"/>
          </p:cNvCxnSpPr>
          <p:nvPr/>
        </p:nvCxnSpPr>
        <p:spPr>
          <a:xfrm flipH="1">
            <a:off x="10042627" y="1662969"/>
            <a:ext cx="243873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3" idx="5"/>
            <a:endCxn id="16" idx="0"/>
          </p:cNvCxnSpPr>
          <p:nvPr/>
        </p:nvCxnSpPr>
        <p:spPr>
          <a:xfrm>
            <a:off x="10453593" y="1662969"/>
            <a:ext cx="169883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4" idx="3"/>
            <a:endCxn id="17" idx="0"/>
          </p:cNvCxnSpPr>
          <p:nvPr/>
        </p:nvCxnSpPr>
        <p:spPr>
          <a:xfrm flipH="1">
            <a:off x="11125197" y="1662969"/>
            <a:ext cx="96251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5"/>
            <a:endCxn id="18" idx="1"/>
          </p:cNvCxnSpPr>
          <p:nvPr/>
        </p:nvCxnSpPr>
        <p:spPr>
          <a:xfrm>
            <a:off x="11388541" y="1662969"/>
            <a:ext cx="257026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3" idx="3"/>
            <a:endCxn id="6" idx="2"/>
          </p:cNvCxnSpPr>
          <p:nvPr/>
        </p:nvCxnSpPr>
        <p:spPr>
          <a:xfrm flipV="1">
            <a:off x="9142831" y="1037372"/>
            <a:ext cx="1480645" cy="4332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10741628" y="327499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0370046" y="3820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1304994" y="3820906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9959080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0623475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1125196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1729113" y="4349231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>
            <a:stCxn id="34" idx="3"/>
            <a:endCxn id="35" idx="7"/>
          </p:cNvCxnSpPr>
          <p:nvPr/>
        </p:nvCxnSpPr>
        <p:spPr>
          <a:xfrm flipH="1">
            <a:off x="10571745" y="3467387"/>
            <a:ext cx="204489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4" idx="5"/>
            <a:endCxn id="36" idx="1"/>
          </p:cNvCxnSpPr>
          <p:nvPr/>
        </p:nvCxnSpPr>
        <p:spPr>
          <a:xfrm>
            <a:off x="10943327" y="3467387"/>
            <a:ext cx="396273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35" idx="3"/>
            <a:endCxn id="37" idx="7"/>
          </p:cNvCxnSpPr>
          <p:nvPr/>
        </p:nvCxnSpPr>
        <p:spPr>
          <a:xfrm flipH="1">
            <a:off x="10160779" y="4013294"/>
            <a:ext cx="243873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35" idx="5"/>
            <a:endCxn id="38" idx="0"/>
          </p:cNvCxnSpPr>
          <p:nvPr/>
        </p:nvCxnSpPr>
        <p:spPr>
          <a:xfrm>
            <a:off x="10571745" y="4013294"/>
            <a:ext cx="169883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36" idx="3"/>
            <a:endCxn id="39" idx="0"/>
          </p:cNvCxnSpPr>
          <p:nvPr/>
        </p:nvCxnSpPr>
        <p:spPr>
          <a:xfrm flipH="1">
            <a:off x="11243349" y="4013294"/>
            <a:ext cx="96251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6" idx="5"/>
            <a:endCxn id="40" idx="1"/>
          </p:cNvCxnSpPr>
          <p:nvPr/>
        </p:nvCxnSpPr>
        <p:spPr>
          <a:xfrm>
            <a:off x="11506693" y="4013294"/>
            <a:ext cx="257026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0" idx="3"/>
            <a:endCxn id="34" idx="2"/>
          </p:cNvCxnSpPr>
          <p:nvPr/>
        </p:nvCxnSpPr>
        <p:spPr>
          <a:xfrm flipV="1">
            <a:off x="9142828" y="3387697"/>
            <a:ext cx="1598800" cy="39878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10533079" y="4995097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0161497" y="5541004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1096445" y="5541004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9750531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10414926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10916647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11520564" y="6069329"/>
            <a:ext cx="236305" cy="2253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>
            <a:stCxn id="49" idx="3"/>
            <a:endCxn id="50" idx="7"/>
          </p:cNvCxnSpPr>
          <p:nvPr/>
        </p:nvCxnSpPr>
        <p:spPr>
          <a:xfrm flipH="1">
            <a:off x="10363196" y="5187485"/>
            <a:ext cx="204489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49" idx="5"/>
            <a:endCxn id="51" idx="1"/>
          </p:cNvCxnSpPr>
          <p:nvPr/>
        </p:nvCxnSpPr>
        <p:spPr>
          <a:xfrm>
            <a:off x="10734778" y="5187485"/>
            <a:ext cx="396273" cy="386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50" idx="3"/>
            <a:endCxn id="52" idx="7"/>
          </p:cNvCxnSpPr>
          <p:nvPr/>
        </p:nvCxnSpPr>
        <p:spPr>
          <a:xfrm flipH="1">
            <a:off x="9952230" y="5733392"/>
            <a:ext cx="243873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0" idx="5"/>
            <a:endCxn id="53" idx="0"/>
          </p:cNvCxnSpPr>
          <p:nvPr/>
        </p:nvCxnSpPr>
        <p:spPr>
          <a:xfrm>
            <a:off x="10363196" y="5733392"/>
            <a:ext cx="169883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1" idx="3"/>
            <a:endCxn id="54" idx="0"/>
          </p:cNvCxnSpPr>
          <p:nvPr/>
        </p:nvCxnSpPr>
        <p:spPr>
          <a:xfrm flipH="1">
            <a:off x="11034800" y="5733392"/>
            <a:ext cx="96251" cy="3359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1" idx="5"/>
            <a:endCxn id="55" idx="1"/>
          </p:cNvCxnSpPr>
          <p:nvPr/>
        </p:nvCxnSpPr>
        <p:spPr>
          <a:xfrm>
            <a:off x="11298144" y="5733392"/>
            <a:ext cx="257026" cy="368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11" idx="3"/>
            <a:endCxn id="49" idx="2"/>
          </p:cNvCxnSpPr>
          <p:nvPr/>
        </p:nvCxnSpPr>
        <p:spPr>
          <a:xfrm flipV="1">
            <a:off x="9142827" y="5107795"/>
            <a:ext cx="1390252" cy="6740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05427" y="2172712"/>
            <a:ext cx="6507408" cy="387543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InsertBST</a:t>
            </a:r>
            <a:r>
              <a:rPr lang="en-US" sz="1400" b="1" dirty="0">
                <a:latin typeface="Consolas" panose="020B0609020204030204" pitchFamily="49" charset="0"/>
              </a:rPr>
              <a:t>(r,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r = NULL then return Node(k);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</a:t>
            </a:r>
            <a:r>
              <a:rPr lang="en-US" sz="1400" b="1" dirty="0" err="1">
                <a:latin typeface="Consolas" panose="020B0609020204030204" pitchFamily="49" charset="0"/>
              </a:rPr>
              <a:t>r.key</a:t>
            </a:r>
            <a:r>
              <a:rPr lang="en-US" sz="1400" b="1" dirty="0">
                <a:latin typeface="Consolas" panose="020B0609020204030204" pitchFamily="49" charset="0"/>
              </a:rPr>
              <a:t> &lt; k then </a:t>
            </a:r>
            <a:r>
              <a:rPr lang="en-US" sz="1400" b="1" dirty="0" err="1">
                <a:latin typeface="Consolas" panose="020B0609020204030204" pitchFamily="49" charset="0"/>
              </a:rPr>
              <a:t>r.rightChild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InsertBST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r.rightChild</a:t>
            </a:r>
            <a:r>
              <a:rPr lang="en-US" sz="1400" b="1" dirty="0">
                <a:latin typeface="Consolas" panose="020B0609020204030204" pitchFamily="49" charset="0"/>
              </a:rPr>
              <a:t>, 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else </a:t>
            </a:r>
            <a:r>
              <a:rPr lang="en-US" sz="1400" b="1" dirty="0" err="1">
                <a:latin typeface="Consolas" panose="020B0609020204030204" pitchFamily="49" charset="0"/>
              </a:rPr>
              <a:t>r.leftChild</a:t>
            </a:r>
            <a:r>
              <a:rPr lang="en-US" sz="1400" b="1" dirty="0">
                <a:latin typeface="Consolas" panose="020B0609020204030204" pitchFamily="49" charset="0"/>
              </a:rPr>
              <a:t>  = </a:t>
            </a:r>
            <a:r>
              <a:rPr lang="en-US" sz="1400" b="1" dirty="0" err="1">
                <a:latin typeface="Consolas" panose="020B0609020204030204" pitchFamily="49" charset="0"/>
              </a:rPr>
              <a:t>InsertBST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r.leftChild</a:t>
            </a:r>
            <a:r>
              <a:rPr lang="en-US" sz="1400" b="1" dirty="0">
                <a:latin typeface="Consolas" panose="020B0609020204030204" pitchFamily="49" charset="0"/>
              </a:rPr>
              <a:t>, 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Insert(k){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h(k);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</a:t>
            </a:r>
            <a:r>
              <a:rPr lang="en-US" sz="1400" b="1" dirty="0" err="1">
                <a:latin typeface="Consolas" panose="020B0609020204030204" pitchFamily="49" charset="0"/>
              </a:rPr>
              <a:t>FindBST</a:t>
            </a:r>
            <a:r>
              <a:rPr lang="en-US" sz="1400" b="1" dirty="0">
                <a:latin typeface="Consolas" panose="020B0609020204030204" pitchFamily="49" charset="0"/>
              </a:rPr>
              <a:t>(T[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], k) != NULL then return 0;// k already existed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</a:t>
            </a:r>
            <a:r>
              <a:rPr lang="en-US" sz="1400" b="1" dirty="0" err="1">
                <a:latin typeface="Consolas" panose="020B0609020204030204" pitchFamily="49" charset="0"/>
              </a:rPr>
              <a:t>InsertBST</a:t>
            </a:r>
            <a:r>
              <a:rPr lang="en-US" sz="1400" b="1" dirty="0">
                <a:latin typeface="Consolas" panose="020B0609020204030204" pitchFamily="49" charset="0"/>
              </a:rPr>
              <a:t>(T[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], k);// k does not exist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47424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STORING AND SEARCHING STRINGS – COMPLETE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665509" y="942681"/>
            <a:ext cx="6080289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Node* </a:t>
            </a:r>
            <a:r>
              <a:rPr lang="en-US" sz="1400" b="1" dirty="0" err="1">
                <a:latin typeface="Consolas" panose="020B0609020204030204" pitchFamily="49" charset="0"/>
              </a:rPr>
              <a:t>makeNode</a:t>
            </a:r>
            <a:r>
              <a:rPr lang="en-US" sz="1400" b="1" dirty="0">
                <a:latin typeface="Consolas" panose="020B0609020204030204" pitchFamily="49" charset="0"/>
              </a:rPr>
              <a:t>(char*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Node* p = (Node*)</a:t>
            </a:r>
            <a:r>
              <a:rPr lang="en-US" sz="1400" b="1" dirty="0" err="1">
                <a:latin typeface="Consolas" panose="020B0609020204030204" pitchFamily="49" charset="0"/>
              </a:rPr>
              <a:t>malloc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sizeof</a:t>
            </a:r>
            <a:r>
              <a:rPr lang="en-US" sz="1400" b="1" dirty="0">
                <a:latin typeface="Consolas" panose="020B0609020204030204" pitchFamily="49" charset="0"/>
              </a:rPr>
              <a:t>(Node));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strcpy</a:t>
            </a:r>
            <a:r>
              <a:rPr lang="en-US" sz="1400" b="1" dirty="0">
                <a:latin typeface="Consolas" panose="020B0609020204030204" pitchFamily="49" charset="0"/>
              </a:rPr>
              <a:t>(p-&gt;</a:t>
            </a:r>
            <a:r>
              <a:rPr lang="en-US" sz="1400" b="1" dirty="0" err="1">
                <a:latin typeface="Consolas" panose="020B0609020204030204" pitchFamily="49" charset="0"/>
              </a:rPr>
              <a:t>key,k</a:t>
            </a:r>
            <a:r>
              <a:rPr lang="en-US" sz="1400" b="1" dirty="0">
                <a:latin typeface="Consolas" panose="020B0609020204030204" pitchFamily="49" charset="0"/>
              </a:rPr>
              <a:t>);  p-&gt;</a:t>
            </a:r>
            <a:r>
              <a:rPr lang="en-US" sz="1400" b="1" dirty="0" err="1">
                <a:latin typeface="Consolas" panose="020B0609020204030204" pitchFamily="49" charset="0"/>
              </a:rPr>
              <a:t>leftChild</a:t>
            </a:r>
            <a:r>
              <a:rPr lang="en-US" sz="1400" b="1" dirty="0">
                <a:latin typeface="Consolas" panose="020B0609020204030204" pitchFamily="49" charset="0"/>
              </a:rPr>
              <a:t> = NULL;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p-&gt;</a:t>
            </a:r>
            <a:r>
              <a:rPr lang="en-US" sz="1400" b="1" dirty="0" err="1">
                <a:latin typeface="Consolas" panose="020B0609020204030204" pitchFamily="49" charset="0"/>
              </a:rPr>
              <a:t>rightChild</a:t>
            </a:r>
            <a:r>
              <a:rPr lang="en-US" sz="1400" b="1" dirty="0">
                <a:latin typeface="Consolas" panose="020B0609020204030204" pitchFamily="49" charset="0"/>
              </a:rPr>
              <a:t> = NULL;    return p;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h(char*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0;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 </a:t>
            </a:r>
            <a:r>
              <a:rPr lang="en-US" sz="1400" b="1" dirty="0" err="1">
                <a:latin typeface="Consolas" panose="020B0609020204030204" pitchFamily="49" charset="0"/>
              </a:rPr>
              <a:t>strlen</a:t>
            </a:r>
            <a:r>
              <a:rPr lang="en-US" sz="1400" b="1" dirty="0">
                <a:latin typeface="Consolas" panose="020B0609020204030204" pitchFamily="49" charset="0"/>
              </a:rPr>
              <a:t>(k);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c = (c*256 + k[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 % m;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c;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4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338735" y="942681"/>
            <a:ext cx="5070771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string.h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stdlib.h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MAX  50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m  10000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typedef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struct</a:t>
            </a:r>
            <a:r>
              <a:rPr lang="en-US" sz="1400" b="1" dirty="0">
                <a:latin typeface="Consolas" panose="020B0609020204030204" pitchFamily="49" charset="0"/>
              </a:rPr>
              <a:t> Node{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char key[MAX];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struct</a:t>
            </a:r>
            <a:r>
              <a:rPr lang="en-US" sz="1400" b="1" dirty="0">
                <a:latin typeface="Consolas" panose="020B0609020204030204" pitchFamily="49" charset="0"/>
              </a:rPr>
              <a:t> Node* </a:t>
            </a:r>
            <a:r>
              <a:rPr lang="en-US" sz="1400" b="1" dirty="0" err="1">
                <a:latin typeface="Consolas" panose="020B0609020204030204" pitchFamily="49" charset="0"/>
              </a:rPr>
              <a:t>leftChild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struct</a:t>
            </a:r>
            <a:r>
              <a:rPr lang="en-US" sz="1400" b="1" dirty="0">
                <a:latin typeface="Consolas" panose="020B0609020204030204" pitchFamily="49" charset="0"/>
              </a:rPr>
              <a:t> Node* </a:t>
            </a:r>
            <a:r>
              <a:rPr lang="en-US" sz="1400" b="1" dirty="0" err="1">
                <a:latin typeface="Consolas" panose="020B0609020204030204" pitchFamily="49" charset="0"/>
              </a:rPr>
              <a:t>rightChild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}Node;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Node* T[m;</a:t>
            </a:r>
          </a:p>
        </p:txBody>
      </p:sp>
    </p:spTree>
    <p:extLst>
      <p:ext uri="{BB962C8B-B14F-4D97-AF65-F5344CB8AC3E}">
        <p14:creationId xmlns:p14="http://schemas.microsoft.com/office/powerpoint/2010/main" val="1504142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STORING AND SEARCHING STRINGS – COMPLETE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665509" y="942681"/>
            <a:ext cx="6080289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find(char*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h(k);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Node* p = </a:t>
            </a:r>
            <a:r>
              <a:rPr lang="en-US" sz="1400" b="1" dirty="0" err="1">
                <a:latin typeface="Consolas" panose="020B0609020204030204" pitchFamily="49" charset="0"/>
              </a:rPr>
              <a:t>findBST</a:t>
            </a:r>
            <a:r>
              <a:rPr lang="en-US" sz="1400" b="1" dirty="0">
                <a:latin typeface="Consolas" panose="020B0609020204030204" pitchFamily="49" charset="0"/>
              </a:rPr>
              <a:t>(T[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],k);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if(p == NULL)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insert(char* k){// put(k)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h(k);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Node* p = </a:t>
            </a:r>
            <a:r>
              <a:rPr lang="en-US" sz="1400" b="1" dirty="0" err="1">
                <a:latin typeface="Consolas" panose="020B0609020204030204" pitchFamily="49" charset="0"/>
              </a:rPr>
              <a:t>findBST</a:t>
            </a:r>
            <a:r>
              <a:rPr lang="en-US" sz="1400" b="1" dirty="0">
                <a:latin typeface="Consolas" panose="020B0609020204030204" pitchFamily="49" charset="0"/>
              </a:rPr>
              <a:t>(T[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],k);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if(p != NULL)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</a:t>
            </a:r>
            <a:r>
              <a:rPr lang="en-US" sz="1400" b="1" dirty="0" err="1">
                <a:latin typeface="Consolas" panose="020B0609020204030204" pitchFamily="49" charset="0"/>
              </a:rPr>
              <a:t>insertBST</a:t>
            </a:r>
            <a:r>
              <a:rPr lang="en-US" sz="1400" b="1" dirty="0">
                <a:latin typeface="Consolas" panose="020B0609020204030204" pitchFamily="49" charset="0"/>
              </a:rPr>
              <a:t>(T[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],k);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64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338735" y="942681"/>
            <a:ext cx="5070771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Node* </a:t>
            </a:r>
            <a:r>
              <a:rPr lang="en-US" sz="1400" b="1" dirty="0" err="1">
                <a:latin typeface="Consolas" panose="020B0609020204030204" pitchFamily="49" charset="0"/>
              </a:rPr>
              <a:t>findBST</a:t>
            </a:r>
            <a:r>
              <a:rPr lang="en-US" sz="1400" b="1" dirty="0">
                <a:latin typeface="Consolas" panose="020B0609020204030204" pitchFamily="49" charset="0"/>
              </a:rPr>
              <a:t>(Node* r, char*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if(r == NULL) return NULL;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 = 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(r-&gt;</a:t>
            </a:r>
            <a:r>
              <a:rPr lang="en-US" sz="1400" b="1" dirty="0" err="1">
                <a:latin typeface="Consolas" panose="020B0609020204030204" pitchFamily="49" charset="0"/>
              </a:rPr>
              <a:t>key,k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if(c == 0) return 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if(c &lt; 0) return </a:t>
            </a:r>
            <a:r>
              <a:rPr lang="en-US" sz="1400" b="1" dirty="0" err="1">
                <a:latin typeface="Consolas" panose="020B0609020204030204" pitchFamily="49" charset="0"/>
              </a:rPr>
              <a:t>findBST</a:t>
            </a:r>
            <a:r>
              <a:rPr lang="en-US" sz="1400" b="1" dirty="0">
                <a:latin typeface="Consolas" panose="020B0609020204030204" pitchFamily="49" charset="0"/>
              </a:rPr>
              <a:t>(r-&gt;</a:t>
            </a:r>
            <a:r>
              <a:rPr lang="en-US" sz="1400" b="1" dirty="0" err="1">
                <a:latin typeface="Consolas" panose="020B0609020204030204" pitchFamily="49" charset="0"/>
              </a:rPr>
              <a:t>rightChild,k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else return </a:t>
            </a:r>
            <a:r>
              <a:rPr lang="en-US" sz="1400" b="1" dirty="0" err="1">
                <a:latin typeface="Consolas" panose="020B0609020204030204" pitchFamily="49" charset="0"/>
              </a:rPr>
              <a:t>findBST</a:t>
            </a:r>
            <a:r>
              <a:rPr lang="en-US" sz="1400" b="1" dirty="0">
                <a:latin typeface="Consolas" panose="020B0609020204030204" pitchFamily="49" charset="0"/>
              </a:rPr>
              <a:t>(r-&gt;</a:t>
            </a:r>
            <a:r>
              <a:rPr lang="en-US" sz="1400" b="1" dirty="0" err="1">
                <a:latin typeface="Consolas" panose="020B0609020204030204" pitchFamily="49" charset="0"/>
              </a:rPr>
              <a:t>leftChild,k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Node* </a:t>
            </a:r>
            <a:r>
              <a:rPr lang="en-US" sz="1400" b="1" dirty="0" err="1">
                <a:latin typeface="Consolas" panose="020B0609020204030204" pitchFamily="49" charset="0"/>
              </a:rPr>
              <a:t>insertBST</a:t>
            </a:r>
            <a:r>
              <a:rPr lang="en-US" sz="1400" b="1" dirty="0">
                <a:latin typeface="Consolas" panose="020B0609020204030204" pitchFamily="49" charset="0"/>
              </a:rPr>
              <a:t>(Node* r, char*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if(r == NULL) return </a:t>
            </a:r>
            <a:r>
              <a:rPr lang="en-US" sz="1400" b="1" dirty="0" err="1">
                <a:latin typeface="Consolas" panose="020B0609020204030204" pitchFamily="49" charset="0"/>
              </a:rPr>
              <a:t>makeNode</a:t>
            </a:r>
            <a:r>
              <a:rPr lang="en-US" sz="1400" b="1" dirty="0">
                <a:latin typeface="Consolas" panose="020B0609020204030204" pitchFamily="49" charset="0"/>
              </a:rPr>
              <a:t>(k);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(r-&gt;</a:t>
            </a:r>
            <a:r>
              <a:rPr lang="en-US" sz="1400" b="1" dirty="0" err="1">
                <a:latin typeface="Consolas" panose="020B0609020204030204" pitchFamily="49" charset="0"/>
              </a:rPr>
              <a:t>key,k</a:t>
            </a:r>
            <a:r>
              <a:rPr lang="en-US" sz="1400" b="1" dirty="0">
                <a:latin typeface="Consolas" panose="020B0609020204030204" pitchFamily="49" charset="0"/>
              </a:rPr>
              <a:t>) &lt; 0)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r-&gt;</a:t>
            </a:r>
            <a:r>
              <a:rPr lang="en-US" sz="1400" b="1" dirty="0" err="1">
                <a:latin typeface="Consolas" panose="020B0609020204030204" pitchFamily="49" charset="0"/>
              </a:rPr>
              <a:t>rightChild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insertBST</a:t>
            </a:r>
            <a:r>
              <a:rPr lang="en-US" sz="1400" b="1" dirty="0">
                <a:latin typeface="Consolas" panose="020B0609020204030204" pitchFamily="49" charset="0"/>
              </a:rPr>
              <a:t>(r-&gt;</a:t>
            </a:r>
            <a:r>
              <a:rPr lang="en-US" sz="1400" b="1" dirty="0" err="1">
                <a:latin typeface="Consolas" panose="020B0609020204030204" pitchFamily="49" charset="0"/>
              </a:rPr>
              <a:t>rightChild,k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else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r-&gt;</a:t>
            </a:r>
            <a:r>
              <a:rPr lang="en-US" sz="1400" b="1" dirty="0" err="1">
                <a:latin typeface="Consolas" panose="020B0609020204030204" pitchFamily="49" charset="0"/>
              </a:rPr>
              <a:t>leftChild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insertBST</a:t>
            </a:r>
            <a:r>
              <a:rPr lang="en-US" sz="1400" b="1" dirty="0">
                <a:latin typeface="Consolas" panose="020B0609020204030204" pitchFamily="49" charset="0"/>
              </a:rPr>
              <a:t>(r-&gt;</a:t>
            </a:r>
            <a:r>
              <a:rPr lang="en-US" sz="1400" b="1" dirty="0" err="1">
                <a:latin typeface="Consolas" panose="020B0609020204030204" pitchFamily="49" charset="0"/>
              </a:rPr>
              <a:t>leftChild</a:t>
            </a:r>
            <a:r>
              <a:rPr lang="en-US" sz="1400" b="1" dirty="0">
                <a:latin typeface="Consolas" panose="020B0609020204030204" pitchFamily="49" charset="0"/>
              </a:rPr>
              <a:t>, 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393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STORING AND SEARCHING STRINGS – COMPLETE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4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338735" y="942681"/>
            <a:ext cx="11560976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char k[MAX], </a:t>
            </a:r>
            <a:r>
              <a:rPr lang="en-US" sz="1400" b="1" dirty="0" err="1">
                <a:latin typeface="Consolas" panose="020B0609020204030204" pitchFamily="49" charset="0"/>
              </a:rPr>
              <a:t>cmd</a:t>
            </a:r>
            <a:r>
              <a:rPr lang="en-US" sz="1400" b="1" dirty="0">
                <a:latin typeface="Consolas" panose="020B0609020204030204" pitchFamily="49" charset="0"/>
              </a:rPr>
              <a:t>[20];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while(1){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s",k</a:t>
            </a:r>
            <a:r>
              <a:rPr lang="en-US" sz="1400" b="1" dirty="0">
                <a:latin typeface="Consolas" panose="020B0609020204030204" pitchFamily="49" charset="0"/>
              </a:rPr>
              <a:t>);   if(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(k,"*") == 0) break;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insert(k);// put k into the hash table (+BST)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while(1){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("%s",</a:t>
            </a:r>
            <a:r>
              <a:rPr lang="en-US" sz="1400" b="1" dirty="0" err="1">
                <a:latin typeface="Consolas" panose="020B0609020204030204" pitchFamily="49" charset="0"/>
              </a:rPr>
              <a:t>cmd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if(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cmd</a:t>
            </a:r>
            <a:r>
              <a:rPr lang="en-US" sz="1400" b="1" dirty="0">
                <a:latin typeface="Consolas" panose="020B0609020204030204" pitchFamily="49" charset="0"/>
              </a:rPr>
              <a:t>,"find") == 0){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s",k</a:t>
            </a:r>
            <a:r>
              <a:rPr lang="en-US" sz="1400" b="1" dirty="0">
                <a:latin typeface="Consolas" panose="020B0609020204030204" pitchFamily="49" charset="0"/>
              </a:rPr>
              <a:t>);  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ans</a:t>
            </a:r>
            <a:r>
              <a:rPr lang="en-US" sz="1400" b="1" dirty="0">
                <a:latin typeface="Consolas" panose="020B0609020204030204" pitchFamily="49" charset="0"/>
              </a:rPr>
              <a:t> = find(k); 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("%d\n",</a:t>
            </a:r>
            <a:r>
              <a:rPr lang="en-US" sz="1400" b="1" dirty="0" err="1">
                <a:latin typeface="Consolas" panose="020B0609020204030204" pitchFamily="49" charset="0"/>
              </a:rPr>
              <a:t>ans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}else if(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cmd</a:t>
            </a:r>
            <a:r>
              <a:rPr lang="en-US" sz="1400" b="1" dirty="0">
                <a:latin typeface="Consolas" panose="020B0609020204030204" pitchFamily="49" charset="0"/>
              </a:rPr>
              <a:t>,"insert") == 0){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s",k</a:t>
            </a:r>
            <a:r>
              <a:rPr lang="en-US" sz="1400" b="1" dirty="0">
                <a:latin typeface="Consolas" panose="020B0609020204030204" pitchFamily="49" charset="0"/>
              </a:rPr>
              <a:t>); 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ans</a:t>
            </a:r>
            <a:r>
              <a:rPr lang="en-US" sz="1400" b="1" dirty="0">
                <a:latin typeface="Consolas" panose="020B0609020204030204" pitchFamily="49" charset="0"/>
              </a:rPr>
              <a:t> = insert(k);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("%d\n",</a:t>
            </a:r>
            <a:r>
              <a:rPr lang="en-US" sz="1400" b="1" dirty="0" err="1">
                <a:latin typeface="Consolas" panose="020B0609020204030204" pitchFamily="49" charset="0"/>
              </a:rPr>
              <a:t>ans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}else if(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cmd</a:t>
            </a:r>
            <a:r>
              <a:rPr lang="en-US" sz="1400" b="1" dirty="0">
                <a:latin typeface="Consolas" panose="020B0609020204030204" pitchFamily="49" charset="0"/>
              </a:rPr>
              <a:t>,"***") == 0){    break;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64988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COUTING WORD FREQUENCIES IN A DOCUMENT (P.06.15.03)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8470156" cy="486709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Given a text T consisting of a sequence of words: a word is a consecutive sequence of characters taken from {A, B, . . ., Z}, {a, b, c, . . ., z} and {0, 1, 2, . . ., 9}, the remaining characters are not counted as part of the word (but are considered separators between words). Find words in T along with their number of occurrences.</a:t>
            </a:r>
          </a:p>
          <a:p>
            <a:pPr algn="just"/>
            <a:r>
              <a:rPr lang="en-GB" sz="2000" dirty="0">
                <a:latin typeface="Lato" panose="020F0502020204030203"/>
              </a:rPr>
              <a:t>Data</a:t>
            </a:r>
          </a:p>
          <a:p>
            <a:pPr lvl="1" algn="just"/>
            <a:r>
              <a:rPr lang="en-US" sz="2000" dirty="0">
                <a:latin typeface="Lato" panose="020F0502020204030203"/>
              </a:rPr>
              <a:t>Contains the sequence of characters of the text T (knowing that the words are no more than 20 in length)</a:t>
            </a:r>
          </a:p>
          <a:p>
            <a:pPr algn="just"/>
            <a:r>
              <a:rPr lang="en-GB" sz="2000" dirty="0">
                <a:latin typeface="Lato" panose="020F0502020204030203"/>
              </a:rPr>
              <a:t>Result</a:t>
            </a:r>
          </a:p>
          <a:p>
            <a:pPr lvl="1" algn="just"/>
            <a:r>
              <a:rPr lang="en-GB" sz="2000" dirty="0">
                <a:latin typeface="Lato" panose="020F0502020204030203"/>
              </a:rPr>
              <a:t>Write out in each line a word and the frequency of the word (the words are in lexicographic order)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170002"/>
              </p:ext>
            </p:extLst>
          </p:nvPr>
        </p:nvGraphicFramePr>
        <p:xfrm>
          <a:off x="8798560" y="1365616"/>
          <a:ext cx="3175853" cy="17064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98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60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748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0687">
                <a:tc>
                  <a:txBody>
                    <a:bodyPr/>
                    <a:lstStyle/>
                    <a:p>
                      <a:pPr rtl="0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rtl="0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abcd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3</a:t>
                      </a:r>
                    </a:p>
                    <a:p>
                      <a:pPr rtl="0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abcd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</a:t>
                      </a:r>
                    </a:p>
                    <a:p>
                      <a:pPr rtl="0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184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COUTING WORD FREQUENCIES IN A DOCUMENT -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6562128" cy="486709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Algorithm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Iterate T to tokenize words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Each word is stored in a binary search tree with the key as the word and the value as the frequency of the word</a:t>
            </a:r>
          </a:p>
          <a:p>
            <a:pPr lvl="2" algn="just"/>
            <a:r>
              <a:rPr lang="en-US" dirty="0">
                <a:latin typeface="Lato" panose="020F0502020204030203"/>
                <a:cs typeface="Arial" panose="020B0604020202020204" pitchFamily="34" charset="0"/>
              </a:rPr>
              <a:t>If a tokenized word </a:t>
            </a:r>
            <a:r>
              <a:rPr lang="en-US" b="1" dirty="0">
                <a:latin typeface="Lato" panose="020F0502020204030203"/>
                <a:cs typeface="Arial" panose="020B0604020202020204" pitchFamily="34" charset="0"/>
              </a:rPr>
              <a:t>w </a:t>
            </a:r>
            <a:r>
              <a:rPr lang="en-US" dirty="0">
                <a:latin typeface="Lato" panose="020F0502020204030203"/>
                <a:cs typeface="Arial" panose="020B0604020202020204" pitchFamily="34" charset="0"/>
              </a:rPr>
              <a:t>from T already existed in the tree then increase the corresponding value by 1</a:t>
            </a:r>
          </a:p>
          <a:p>
            <a:pPr lvl="2" algn="just"/>
            <a:r>
              <a:rPr lang="en-US" dirty="0">
                <a:latin typeface="Lato" panose="020F0502020204030203"/>
                <a:cs typeface="Arial" panose="020B0604020202020204" pitchFamily="34" charset="0"/>
              </a:rPr>
              <a:t>Otherwise, insert a new node with key </a:t>
            </a:r>
            <a:r>
              <a:rPr lang="en-US" b="1" dirty="0">
                <a:latin typeface="Lato" panose="020F0502020204030203"/>
                <a:cs typeface="Arial" panose="020B0604020202020204" pitchFamily="34" charset="0"/>
              </a:rPr>
              <a:t>w </a:t>
            </a:r>
            <a:r>
              <a:rPr lang="en-US" dirty="0">
                <a:latin typeface="Lato" panose="020F0502020204030203"/>
                <a:cs typeface="Arial" panose="020B0604020202020204" pitchFamily="34" charset="0"/>
              </a:rPr>
              <a:t>and the value 1 into the tree</a:t>
            </a:r>
            <a:endParaRPr lang="en-GB" dirty="0">
              <a:latin typeface="Lato" panose="020F0502020204030203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58217" y="4156769"/>
            <a:ext cx="4063591" cy="201373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struct</a:t>
            </a:r>
            <a:r>
              <a:rPr lang="en-US" sz="1400" b="1" dirty="0">
                <a:latin typeface="Consolas" panose="020B0609020204030204" pitchFamily="49" charset="0"/>
              </a:rPr>
              <a:t> Node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word; // key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occ; // frequency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leftChild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rightChild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955604" y="976633"/>
            <a:ext cx="4944107" cy="539334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MakeNode</a:t>
            </a:r>
            <a:r>
              <a:rPr lang="en-US" sz="1400" b="1" dirty="0">
                <a:latin typeface="Consolas" panose="020B0609020204030204" pitchFamily="49" charset="0"/>
              </a:rPr>
              <a:t>(w)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p = Allocate Node; 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p.word</a:t>
            </a:r>
            <a:r>
              <a:rPr lang="en-US" sz="1400" b="1" dirty="0">
                <a:latin typeface="Consolas" panose="020B0609020204030204" pitchFamily="49" charset="0"/>
              </a:rPr>
              <a:t> = w; </a:t>
            </a:r>
            <a:r>
              <a:rPr lang="en-US" sz="1400" b="1" dirty="0" err="1">
                <a:latin typeface="Consolas" panose="020B0609020204030204" pitchFamily="49" charset="0"/>
              </a:rPr>
              <a:t>p.occ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p.leftChild</a:t>
            </a:r>
            <a:r>
              <a:rPr lang="en-US" sz="1400" b="1" dirty="0">
                <a:latin typeface="Consolas" panose="020B0609020204030204" pitchFamily="49" charset="0"/>
              </a:rPr>
              <a:t> =  NULL;  </a:t>
            </a:r>
            <a:r>
              <a:rPr lang="en-US" sz="1400" b="1" dirty="0" err="1">
                <a:latin typeface="Consolas" panose="020B0609020204030204" pitchFamily="49" charset="0"/>
              </a:rPr>
              <a:t>p.rightChild</a:t>
            </a:r>
            <a:r>
              <a:rPr lang="en-US" sz="1400" b="1" dirty="0">
                <a:latin typeface="Consolas" panose="020B0609020204030204" pitchFamily="49" charset="0"/>
              </a:rPr>
              <a:t> = NULL;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p;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Insert(r, word){// </a:t>
            </a:r>
            <a:r>
              <a:rPr lang="en-US" sz="1400" b="1" dirty="0" err="1">
                <a:latin typeface="Consolas" panose="020B0609020204030204" pitchFamily="49" charset="0"/>
              </a:rPr>
              <a:t>chèn</a:t>
            </a:r>
            <a:r>
              <a:rPr lang="en-US" sz="1400" b="1" dirty="0">
                <a:latin typeface="Consolas" panose="020B0609020204030204" pitchFamily="49" charset="0"/>
              </a:rPr>
              <a:t> 1 </a:t>
            </a:r>
            <a:r>
              <a:rPr lang="en-US" sz="1400" b="1" dirty="0" err="1">
                <a:latin typeface="Consolas" panose="020B0609020204030204" pitchFamily="49" charset="0"/>
              </a:rPr>
              <a:t>từ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mới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vào</a:t>
            </a:r>
            <a:r>
              <a:rPr lang="en-US" sz="1400" b="1" dirty="0">
                <a:latin typeface="Consolas" panose="020B0609020204030204" pitchFamily="49" charset="0"/>
              </a:rPr>
              <a:t> BST </a:t>
            </a:r>
            <a:r>
              <a:rPr lang="en-US" sz="1400" b="1" dirty="0" err="1">
                <a:latin typeface="Consolas" panose="020B0609020204030204" pitchFamily="49" charset="0"/>
              </a:rPr>
              <a:t>gốc</a:t>
            </a:r>
            <a:r>
              <a:rPr lang="en-US" sz="1400" b="1" dirty="0">
                <a:latin typeface="Consolas" panose="020B0609020204030204" pitchFamily="49" charset="0"/>
              </a:rPr>
              <a:t> r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r = NULL then r = </a:t>
            </a:r>
            <a:r>
              <a:rPr lang="en-US" sz="1400" b="1" dirty="0" err="1">
                <a:latin typeface="Consolas" panose="020B0609020204030204" pitchFamily="49" charset="0"/>
              </a:rPr>
              <a:t>MakeNode</a:t>
            </a:r>
            <a:r>
              <a:rPr lang="en-US" sz="1400" b="1" dirty="0">
                <a:latin typeface="Consolas" panose="020B0609020204030204" pitchFamily="49" charset="0"/>
              </a:rPr>
              <a:t>(word);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</a:t>
            </a:r>
            <a:r>
              <a:rPr lang="en-US" sz="1400" b="1" dirty="0" err="1">
                <a:latin typeface="Consolas" panose="020B0609020204030204" pitchFamily="49" charset="0"/>
              </a:rPr>
              <a:t>r.word</a:t>
            </a:r>
            <a:r>
              <a:rPr lang="en-US" sz="1400" b="1" dirty="0">
                <a:latin typeface="Consolas" panose="020B0609020204030204" pitchFamily="49" charset="0"/>
              </a:rPr>
              <a:t> = word then {// </a:t>
            </a:r>
            <a:r>
              <a:rPr lang="en-US" sz="1400" b="1" dirty="0" err="1">
                <a:latin typeface="Consolas" panose="020B0609020204030204" pitchFamily="49" charset="0"/>
              </a:rPr>
              <a:t>từ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đã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tồn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tại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</a:t>
            </a:r>
            <a:r>
              <a:rPr lang="en-US" sz="1400" b="1" dirty="0" err="1">
                <a:latin typeface="Consolas" panose="020B0609020204030204" pitchFamily="49" charset="0"/>
              </a:rPr>
              <a:t>r.occ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r.occ</a:t>
            </a:r>
            <a:r>
              <a:rPr lang="en-US" sz="1400" b="1" dirty="0">
                <a:latin typeface="Consolas" panose="020B0609020204030204" pitchFamily="49" charset="0"/>
              </a:rPr>
              <a:t> + 1; // </a:t>
            </a:r>
            <a:r>
              <a:rPr lang="en-US" sz="1400" b="1" dirty="0" err="1">
                <a:latin typeface="Consolas" panose="020B0609020204030204" pitchFamily="49" charset="0"/>
              </a:rPr>
              <a:t>tăng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số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lần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xuất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hiện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}else if </a:t>
            </a:r>
            <a:r>
              <a:rPr lang="en-US" sz="1400" b="1" dirty="0" err="1">
                <a:latin typeface="Consolas" panose="020B0609020204030204" pitchFamily="49" charset="0"/>
              </a:rPr>
              <a:t>r.word</a:t>
            </a:r>
            <a:r>
              <a:rPr lang="en-US" sz="1400" b="1" dirty="0">
                <a:latin typeface="Consolas" panose="020B0609020204030204" pitchFamily="49" charset="0"/>
              </a:rPr>
              <a:t> &lt; word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</a:t>
            </a:r>
            <a:r>
              <a:rPr lang="en-US" sz="1400" b="1" dirty="0" err="1">
                <a:latin typeface="Consolas" panose="020B0609020204030204" pitchFamily="49" charset="0"/>
              </a:rPr>
              <a:t>r.rightChild</a:t>
            </a:r>
            <a:r>
              <a:rPr lang="en-US" sz="1400" b="1" dirty="0">
                <a:latin typeface="Consolas" panose="020B0609020204030204" pitchFamily="49" charset="0"/>
              </a:rPr>
              <a:t> = Insert(</a:t>
            </a:r>
            <a:r>
              <a:rPr lang="en-US" sz="1400" b="1" dirty="0" err="1">
                <a:latin typeface="Consolas" panose="020B0609020204030204" pitchFamily="49" charset="0"/>
              </a:rPr>
              <a:t>r.rightChild</a:t>
            </a:r>
            <a:r>
              <a:rPr lang="en-US" sz="1400" b="1" dirty="0">
                <a:latin typeface="Consolas" panose="020B0609020204030204" pitchFamily="49" charset="0"/>
              </a:rPr>
              <a:t>, word);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}else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</a:t>
            </a:r>
            <a:r>
              <a:rPr lang="en-US" sz="1400" b="1" dirty="0" err="1">
                <a:latin typeface="Consolas" panose="020B0609020204030204" pitchFamily="49" charset="0"/>
              </a:rPr>
              <a:t>r.leftChild</a:t>
            </a:r>
            <a:r>
              <a:rPr lang="en-US" sz="1400" b="1" dirty="0">
                <a:latin typeface="Consolas" panose="020B0609020204030204" pitchFamily="49" charset="0"/>
              </a:rPr>
              <a:t> = Insert(</a:t>
            </a:r>
            <a:r>
              <a:rPr lang="en-US" sz="1400" b="1" dirty="0" err="1">
                <a:latin typeface="Consolas" panose="020B0609020204030204" pitchFamily="49" charset="0"/>
              </a:rPr>
              <a:t>r.leftChild</a:t>
            </a:r>
            <a:r>
              <a:rPr lang="en-US" sz="1400" b="1" dirty="0">
                <a:latin typeface="Consolas" panose="020B0609020204030204" pitchFamily="49" charset="0"/>
              </a:rPr>
              <a:t>, word);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93361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COUTING WORD FREQUENCIES IN A DOCUMENT -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6562128" cy="486709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Algorithm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Iterate T to tokenize words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Each word is stored in a binary search tree with the key as the word and the value as the frequency of the word</a:t>
            </a:r>
          </a:p>
          <a:p>
            <a:pPr lvl="2" algn="just"/>
            <a:r>
              <a:rPr lang="en-US" dirty="0">
                <a:latin typeface="Lato" panose="020F0502020204030203"/>
                <a:cs typeface="Arial" panose="020B0604020202020204" pitchFamily="34" charset="0"/>
              </a:rPr>
              <a:t>If a tokenized word </a:t>
            </a:r>
            <a:r>
              <a:rPr lang="en-US" b="1" dirty="0">
                <a:latin typeface="Lato" panose="020F0502020204030203"/>
                <a:cs typeface="Arial" panose="020B0604020202020204" pitchFamily="34" charset="0"/>
              </a:rPr>
              <a:t>w </a:t>
            </a:r>
            <a:r>
              <a:rPr lang="en-US" dirty="0">
                <a:latin typeface="Lato" panose="020F0502020204030203"/>
                <a:cs typeface="Arial" panose="020B0604020202020204" pitchFamily="34" charset="0"/>
              </a:rPr>
              <a:t>from T already existed in the tree then increase the corresponding value by 1</a:t>
            </a:r>
          </a:p>
          <a:p>
            <a:pPr lvl="2" algn="just"/>
            <a:r>
              <a:rPr lang="en-US" dirty="0">
                <a:latin typeface="Lato" panose="020F0502020204030203"/>
                <a:cs typeface="Arial" panose="020B0604020202020204" pitchFamily="34" charset="0"/>
              </a:rPr>
              <a:t>Otherwise, insert a new node with key </a:t>
            </a:r>
            <a:r>
              <a:rPr lang="en-US" b="1" dirty="0">
                <a:latin typeface="Lato" panose="020F0502020204030203"/>
                <a:cs typeface="Arial" panose="020B0604020202020204" pitchFamily="34" charset="0"/>
              </a:rPr>
              <a:t>w </a:t>
            </a:r>
            <a:r>
              <a:rPr lang="en-US" dirty="0">
                <a:latin typeface="Lato" panose="020F0502020204030203"/>
                <a:cs typeface="Arial" panose="020B0604020202020204" pitchFamily="34" charset="0"/>
              </a:rPr>
              <a:t>and the value 1 into the tree</a:t>
            </a:r>
            <a:endParaRPr lang="en-GB" dirty="0">
              <a:latin typeface="Lato" panose="020F0502020204030203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16613-9F2E-976A-E5BD-FCBBC0ABF50E}"/>
              </a:ext>
            </a:extLst>
          </p:cNvPr>
          <p:cNvSpPr txBox="1">
            <a:spLocks/>
          </p:cNvSpPr>
          <p:nvPr/>
        </p:nvSpPr>
        <p:spPr>
          <a:xfrm>
            <a:off x="6955604" y="976633"/>
            <a:ext cx="5046997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extractWords</a:t>
            </a:r>
            <a:r>
              <a:rPr lang="en-US" sz="1400" b="1" dirty="0">
                <a:latin typeface="Consolas" panose="020B0609020204030204" pitchFamily="49" charset="0"/>
              </a:rPr>
              <a:t>(T[0..n-1])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root </a:t>
            </a:r>
            <a:r>
              <a:rPr lang="en-US" sz="1400" b="1">
                <a:latin typeface="Consolas" panose="020B0609020204030204" pitchFamily="49" charset="0"/>
              </a:rPr>
              <a:t>= NULL; </a:t>
            </a:r>
            <a:r>
              <a:rPr lang="en-US" sz="1400" b="1" dirty="0">
                <a:latin typeface="Consolas" panose="020B0609020204030204" pitchFamily="49" charset="0"/>
              </a:rPr>
              <a:t>end = -1; word = “”;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0 to n-1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 legal(T[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end = end + 1;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word = word::T[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]; // </a:t>
            </a:r>
            <a:r>
              <a:rPr lang="en-US" sz="1400" b="1" dirty="0" err="1">
                <a:latin typeface="Consolas" panose="020B0609020204030204" pitchFamily="49" charset="0"/>
              </a:rPr>
              <a:t>thêm</a:t>
            </a:r>
            <a:r>
              <a:rPr lang="en-US" sz="1400" b="1" dirty="0">
                <a:latin typeface="Consolas" panose="020B0609020204030204" pitchFamily="49" charset="0"/>
              </a:rPr>
              <a:t> 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</a:t>
            </a:r>
            <a:r>
              <a:rPr lang="en-US" sz="1400" b="1" dirty="0" err="1">
                <a:latin typeface="Consolas" panose="020B0609020204030204" pitchFamily="49" charset="0"/>
              </a:rPr>
              <a:t>vào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từ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}else{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if end != -1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root = Insert(root, word);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end = -1;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0FEF6AD-A48B-60F1-096B-0EA740AF74A8}"/>
              </a:ext>
            </a:extLst>
          </p:cNvPr>
          <p:cNvSpPr txBox="1">
            <a:spLocks/>
          </p:cNvSpPr>
          <p:nvPr/>
        </p:nvSpPr>
        <p:spPr>
          <a:xfrm>
            <a:off x="658217" y="4156769"/>
            <a:ext cx="4063591" cy="201373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struct</a:t>
            </a:r>
            <a:r>
              <a:rPr lang="en-US" sz="1400" b="1" dirty="0">
                <a:latin typeface="Consolas" panose="020B0609020204030204" pitchFamily="49" charset="0"/>
              </a:rPr>
              <a:t> Node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word; // key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occ; // frequency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leftChild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rightChild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944951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COUTING WORD FREQUENCIES IN A DOCUMENT -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955604" y="976633"/>
            <a:ext cx="5046997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InOrder</a:t>
            </a:r>
            <a:r>
              <a:rPr lang="en-US" sz="1400" b="1" dirty="0">
                <a:latin typeface="Consolas" panose="020B0609020204030204" pitchFamily="49" charset="0"/>
              </a:rPr>
              <a:t>(r){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r = NULL then return;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InOrder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r.leftChild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print(</a:t>
            </a:r>
            <a:r>
              <a:rPr lang="en-US" sz="1400" b="1" dirty="0" err="1">
                <a:latin typeface="Consolas" panose="020B0609020204030204" pitchFamily="49" charset="0"/>
              </a:rPr>
              <a:t>r.word</a:t>
            </a:r>
            <a:r>
              <a:rPr lang="en-US" sz="1400" b="1" dirty="0">
                <a:latin typeface="Consolas" panose="020B0609020204030204" pitchFamily="49" charset="0"/>
              </a:rPr>
              <a:t>, ‘ ‘, </a:t>
            </a:r>
            <a:r>
              <a:rPr lang="en-US" sz="1400" b="1" dirty="0" err="1">
                <a:latin typeface="Consolas" panose="020B0609020204030204" pitchFamily="49" charset="0"/>
              </a:rPr>
              <a:t>r.occ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InOrder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r.rightChild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6562128" cy="486709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Algorithm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After finishing tokenization and insertion (into the binary search tree), do </a:t>
            </a:r>
            <a:r>
              <a:rPr lang="en-US" sz="2000" dirty="0" err="1">
                <a:latin typeface="Lato" panose="020F0502020204030203"/>
                <a:cs typeface="Arial" panose="020B0604020202020204" pitchFamily="34" charset="0"/>
              </a:rPr>
              <a:t>inorder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traversal in the tree: for each visited node, print the word (key) with the corresponding frequency (value)</a:t>
            </a:r>
            <a:endParaRPr lang="en-GB" dirty="0">
              <a:latin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3337357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642BA63-383F-45B9-939A-7A3B792A6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898" y="2461846"/>
            <a:ext cx="4614203" cy="193430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004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COUTING WORD FREQUENCIES IN A DOCUMENT – COMPLETE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665509" y="942681"/>
            <a:ext cx="6080289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input(){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n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while(!</a:t>
            </a:r>
            <a:r>
              <a:rPr lang="en-US" sz="1400" b="1" dirty="0" err="1">
                <a:latin typeface="Consolas" panose="020B0609020204030204" pitchFamily="49" charset="0"/>
              </a:rPr>
              <a:t>feof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stdin</a:t>
            </a:r>
            <a:r>
              <a:rPr lang="en-US" sz="1400" b="1" dirty="0">
                <a:latin typeface="Consolas" panose="020B0609020204030204" pitchFamily="49" charset="0"/>
              </a:rPr>
              <a:t>)){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char c = </a:t>
            </a:r>
            <a:r>
              <a:rPr lang="en-US" sz="1400" b="1" dirty="0" err="1">
                <a:latin typeface="Consolas" panose="020B0609020204030204" pitchFamily="49" charset="0"/>
              </a:rPr>
              <a:t>fgetc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stdin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T[n] = c;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n +=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T[n-1] = '\0';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338735" y="942681"/>
            <a:ext cx="5070771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stdlib.h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string.h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1000001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typedef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struct</a:t>
            </a:r>
            <a:r>
              <a:rPr lang="en-US" sz="1400" b="1" dirty="0">
                <a:latin typeface="Consolas" panose="020B0609020204030204" pitchFamily="49" charset="0"/>
              </a:rPr>
              <a:t> Node{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char word[20];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occ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struct</a:t>
            </a:r>
            <a:r>
              <a:rPr lang="en-US" sz="1400" b="1" dirty="0">
                <a:latin typeface="Consolas" panose="020B0609020204030204" pitchFamily="49" charset="0"/>
              </a:rPr>
              <a:t> Node* </a:t>
            </a:r>
            <a:r>
              <a:rPr lang="en-US" sz="1400" b="1" dirty="0" err="1">
                <a:latin typeface="Consolas" panose="020B0609020204030204" pitchFamily="49" charset="0"/>
              </a:rPr>
              <a:t>leftChild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struct</a:t>
            </a:r>
            <a:r>
              <a:rPr lang="en-US" sz="1400" b="1" dirty="0">
                <a:latin typeface="Consolas" panose="020B0609020204030204" pitchFamily="49" charset="0"/>
              </a:rPr>
              <a:t> Node* </a:t>
            </a:r>
            <a:r>
              <a:rPr lang="en-US" sz="1400" b="1" dirty="0" err="1">
                <a:latin typeface="Consolas" panose="020B0609020204030204" pitchFamily="49" charset="0"/>
              </a:rPr>
              <a:t>rightChild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}Node;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Node* root;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char T[N];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n;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989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COUTING WORD FREQUENCIES IN A DOCUMENT – COMPLETE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665509" y="942681"/>
            <a:ext cx="6080289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Node* insert(Node* r, char* w){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if(r == NULL) return </a:t>
            </a:r>
            <a:r>
              <a:rPr lang="en-US" sz="1400" b="1" dirty="0" err="1">
                <a:latin typeface="Consolas" panose="020B0609020204030204" pitchFamily="49" charset="0"/>
              </a:rPr>
              <a:t>makeNode</a:t>
            </a:r>
            <a:r>
              <a:rPr lang="en-US" sz="1400" b="1" dirty="0">
                <a:latin typeface="Consolas" panose="020B0609020204030204" pitchFamily="49" charset="0"/>
              </a:rPr>
              <a:t>(w);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 = 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(r-&gt;</a:t>
            </a:r>
            <a:r>
              <a:rPr lang="en-US" sz="1400" b="1" dirty="0" err="1">
                <a:latin typeface="Consolas" panose="020B0609020204030204" pitchFamily="49" charset="0"/>
              </a:rPr>
              <a:t>word,w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if(c == 0){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r-&gt;</a:t>
            </a:r>
            <a:r>
              <a:rPr lang="en-US" sz="1400" b="1" dirty="0" err="1">
                <a:latin typeface="Consolas" panose="020B0609020204030204" pitchFamily="49" charset="0"/>
              </a:rPr>
              <a:t>occ</a:t>
            </a:r>
            <a:r>
              <a:rPr lang="en-US" sz="1400" b="1" dirty="0">
                <a:latin typeface="Consolas" panose="020B0609020204030204" pitchFamily="49" charset="0"/>
              </a:rPr>
              <a:t> += 1; return 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if(c &lt; 0)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r-&gt;</a:t>
            </a:r>
            <a:r>
              <a:rPr lang="en-US" sz="1400" b="1" dirty="0" err="1">
                <a:latin typeface="Consolas" panose="020B0609020204030204" pitchFamily="49" charset="0"/>
              </a:rPr>
              <a:t>rightChild</a:t>
            </a:r>
            <a:r>
              <a:rPr lang="en-US" sz="1400" b="1" dirty="0">
                <a:latin typeface="Consolas" panose="020B0609020204030204" pitchFamily="49" charset="0"/>
              </a:rPr>
              <a:t> = insert(r-&gt;</a:t>
            </a:r>
            <a:r>
              <a:rPr lang="en-US" sz="1400" b="1" dirty="0" err="1">
                <a:latin typeface="Consolas" panose="020B0609020204030204" pitchFamily="49" charset="0"/>
              </a:rPr>
              <a:t>rightChild,w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else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r-&gt;</a:t>
            </a:r>
            <a:r>
              <a:rPr lang="en-US" sz="1400" b="1" dirty="0" err="1">
                <a:latin typeface="Consolas" panose="020B0609020204030204" pitchFamily="49" charset="0"/>
              </a:rPr>
              <a:t>leftChild</a:t>
            </a:r>
            <a:r>
              <a:rPr lang="en-US" sz="1400" b="1" dirty="0">
                <a:latin typeface="Consolas" panose="020B0609020204030204" pitchFamily="49" charset="0"/>
              </a:rPr>
              <a:t> = insert(r-&gt;</a:t>
            </a:r>
            <a:r>
              <a:rPr lang="en-US" sz="1400" b="1" dirty="0" err="1">
                <a:latin typeface="Consolas" panose="020B0609020204030204" pitchFamily="49" charset="0"/>
              </a:rPr>
              <a:t>leftChild,w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338735" y="942681"/>
            <a:ext cx="5070771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Node* </a:t>
            </a:r>
            <a:r>
              <a:rPr lang="en-US" sz="1400" b="1" dirty="0" err="1">
                <a:latin typeface="Consolas" panose="020B0609020204030204" pitchFamily="49" charset="0"/>
              </a:rPr>
              <a:t>makeNode</a:t>
            </a:r>
            <a:r>
              <a:rPr lang="en-US" sz="1400" b="1" dirty="0">
                <a:latin typeface="Consolas" panose="020B0609020204030204" pitchFamily="49" charset="0"/>
              </a:rPr>
              <a:t>(char* w){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Node* nod = (Node*)</a:t>
            </a:r>
            <a:r>
              <a:rPr lang="en-US" sz="1400" b="1" dirty="0" err="1">
                <a:latin typeface="Consolas" panose="020B0609020204030204" pitchFamily="49" charset="0"/>
              </a:rPr>
              <a:t>malloc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sizeof</a:t>
            </a:r>
            <a:r>
              <a:rPr lang="en-US" sz="1400" b="1" dirty="0">
                <a:latin typeface="Consolas" panose="020B0609020204030204" pitchFamily="49" charset="0"/>
              </a:rPr>
              <a:t>(Node));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strcpy</a:t>
            </a:r>
            <a:r>
              <a:rPr lang="en-US" sz="1400" b="1" dirty="0">
                <a:latin typeface="Consolas" panose="020B0609020204030204" pitchFamily="49" charset="0"/>
              </a:rPr>
              <a:t>(nod-&gt;</a:t>
            </a:r>
            <a:r>
              <a:rPr lang="en-US" sz="1400" b="1" dirty="0" err="1">
                <a:latin typeface="Consolas" panose="020B0609020204030204" pitchFamily="49" charset="0"/>
              </a:rPr>
              <a:t>word,w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nod-&gt;</a:t>
            </a:r>
            <a:r>
              <a:rPr lang="en-US" sz="1400" b="1" dirty="0" err="1">
                <a:latin typeface="Consolas" panose="020B0609020204030204" pitchFamily="49" charset="0"/>
              </a:rPr>
              <a:t>occ</a:t>
            </a:r>
            <a:r>
              <a:rPr lang="en-US" sz="1400" b="1" dirty="0">
                <a:latin typeface="Consolas" panose="020B0609020204030204" pitchFamily="49" charset="0"/>
              </a:rPr>
              <a:t>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nod-&gt;</a:t>
            </a:r>
            <a:r>
              <a:rPr lang="en-US" sz="1400" b="1" dirty="0" err="1">
                <a:latin typeface="Consolas" panose="020B0609020204030204" pitchFamily="49" charset="0"/>
              </a:rPr>
              <a:t>leftChild</a:t>
            </a:r>
            <a:r>
              <a:rPr lang="en-US" sz="1400" b="1" dirty="0">
                <a:latin typeface="Consolas" panose="020B0609020204030204" pitchFamily="49" charset="0"/>
              </a:rPr>
              <a:t> = NULL;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nod-&gt;</a:t>
            </a:r>
            <a:r>
              <a:rPr lang="en-US" sz="1400" b="1" dirty="0" err="1">
                <a:latin typeface="Consolas" panose="020B0609020204030204" pitchFamily="49" charset="0"/>
              </a:rPr>
              <a:t>rightChild</a:t>
            </a:r>
            <a:r>
              <a:rPr lang="en-US" sz="1400" b="1" dirty="0">
                <a:latin typeface="Consolas" panose="020B0609020204030204" pitchFamily="49" charset="0"/>
              </a:rPr>
              <a:t> = NULL;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nod;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69204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/>
              <a:t>COUTING WORD FREQUENCIES IN A DOCUMENT – COMPLETE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959011" y="942681"/>
            <a:ext cx="5786787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inOrder</a:t>
            </a:r>
            <a:r>
              <a:rPr lang="en-US" sz="1400" b="1" dirty="0">
                <a:latin typeface="Consolas" panose="020B0609020204030204" pitchFamily="49" charset="0"/>
              </a:rPr>
              <a:t>(Node* r){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if(r == NULL) return;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inOrder</a:t>
            </a:r>
            <a:r>
              <a:rPr lang="en-US" sz="1400" b="1" dirty="0">
                <a:latin typeface="Consolas" panose="020B0609020204030204" pitchFamily="49" charset="0"/>
              </a:rPr>
              <a:t>(r-&gt;</a:t>
            </a:r>
            <a:r>
              <a:rPr lang="en-US" sz="1400" b="1" dirty="0" err="1">
                <a:latin typeface="Consolas" panose="020B0609020204030204" pitchFamily="49" charset="0"/>
              </a:rPr>
              <a:t>leftChild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("%s %d\</a:t>
            </a:r>
            <a:r>
              <a:rPr lang="en-US" sz="1400" b="1" dirty="0" err="1">
                <a:latin typeface="Consolas" panose="020B0609020204030204" pitchFamily="49" charset="0"/>
              </a:rPr>
              <a:t>n",r</a:t>
            </a:r>
            <a:r>
              <a:rPr lang="en-US" sz="1400" b="1" dirty="0">
                <a:latin typeface="Consolas" panose="020B0609020204030204" pitchFamily="49" charset="0"/>
              </a:rPr>
              <a:t>-&gt;</a:t>
            </a:r>
            <a:r>
              <a:rPr lang="en-US" sz="1400" b="1" dirty="0" err="1">
                <a:latin typeface="Consolas" panose="020B0609020204030204" pitchFamily="49" charset="0"/>
              </a:rPr>
              <a:t>word,r</a:t>
            </a:r>
            <a:r>
              <a:rPr lang="en-US" sz="1400" b="1" dirty="0">
                <a:latin typeface="Consolas" panose="020B0609020204030204" pitchFamily="49" charset="0"/>
              </a:rPr>
              <a:t>-&gt;</a:t>
            </a:r>
            <a:r>
              <a:rPr lang="en-US" sz="1400" b="1" dirty="0" err="1">
                <a:latin typeface="Consolas" panose="020B0609020204030204" pitchFamily="49" charset="0"/>
              </a:rPr>
              <a:t>occ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inOrder</a:t>
            </a:r>
            <a:r>
              <a:rPr lang="en-US" sz="1400" b="1" dirty="0">
                <a:latin typeface="Consolas" panose="020B0609020204030204" pitchFamily="49" charset="0"/>
              </a:rPr>
              <a:t>(r-&gt;</a:t>
            </a:r>
            <a:r>
              <a:rPr lang="en-US" sz="1400" b="1" dirty="0" err="1">
                <a:latin typeface="Consolas" panose="020B0609020204030204" pitchFamily="49" charset="0"/>
              </a:rPr>
              <a:t>rightChild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input();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solve();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inOrder</a:t>
            </a:r>
            <a:r>
              <a:rPr lang="en-US" sz="1400" b="1" dirty="0">
                <a:latin typeface="Consolas" panose="020B0609020204030204" pitchFamily="49" charset="0"/>
              </a:rPr>
              <a:t>(root);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338735" y="942681"/>
            <a:ext cx="5326774" cy="508824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legal(char c){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(c &gt;= 'a' &amp;&amp; c &lt;= 'z' || c &gt;= 'A' &amp;&amp; c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&lt;= 'Z' || c &gt;= '0' &amp;&amp; c &lt;= '9');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solve(){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root = NULL; char word[30];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end = -1;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0;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if(legal(T[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])){ end++; word[end] = T[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];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else{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if(end != -1){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word[end+1]='\0';  root = insert(</a:t>
            </a:r>
            <a:r>
              <a:rPr lang="en-US" sz="1400" b="1" dirty="0" err="1">
                <a:latin typeface="Consolas" panose="020B0609020204030204" pitchFamily="49" charset="0"/>
              </a:rPr>
              <a:t>root,word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end = -1;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921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 dirty="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4" y="2219413"/>
            <a:ext cx="7342482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 BASIC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386634" y="3365399"/>
            <a:ext cx="7342482" cy="84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2800" b="0" dirty="0"/>
              <a:t>HASH TABLE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/>
              <a:t>Hash table and Hash function</a:t>
            </a:r>
          </a:p>
          <a:p>
            <a:r>
              <a:rPr lang="en-US" sz="2000" dirty="0"/>
              <a:t>Hashing a string (P.06.15.01)</a:t>
            </a:r>
          </a:p>
          <a:p>
            <a:r>
              <a:rPr lang="en-US" sz="2000" dirty="0"/>
              <a:t>Storing and searching strings (P.06.15.02)</a:t>
            </a:r>
          </a:p>
          <a:p>
            <a:r>
              <a:rPr lang="en-US" sz="2000" dirty="0"/>
              <a:t>Counting word frequencies in a document (P.06.15.03)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HASH TABLE AND HASH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7204277" cy="4909124"/>
          </a:xfrm>
        </p:spPr>
        <p:txBody>
          <a:bodyPr/>
          <a:lstStyle/>
          <a:p>
            <a:r>
              <a:rPr lang="en-US" sz="2000" dirty="0"/>
              <a:t>A hash table: A data structure to store objects, each object has a key to search effectively</a:t>
            </a:r>
          </a:p>
          <a:p>
            <a:pPr lvl="1"/>
            <a:r>
              <a:rPr lang="en-US" sz="2000" dirty="0"/>
              <a:t>Has slots numbering with 0, 1, 2, . . ., m-1 (m is a parameter)</a:t>
            </a:r>
          </a:p>
          <a:p>
            <a:r>
              <a:rPr lang="en-US" sz="2000" dirty="0"/>
              <a:t>A hash function h(k) receives input as a key of an object and returns the corresponding index in the hash table (the value of </a:t>
            </a:r>
            <a:r>
              <a:rPr lang="en-US" sz="2000" i="1" dirty="0"/>
              <a:t>h</a:t>
            </a:r>
            <a:r>
              <a:rPr lang="en-US" sz="2000" dirty="0"/>
              <a:t>(</a:t>
            </a:r>
            <a:r>
              <a:rPr lang="en-US" sz="2000" i="1" dirty="0"/>
              <a:t>k</a:t>
            </a:r>
            <a:r>
              <a:rPr lang="en-US" sz="2000" dirty="0"/>
              <a:t>) is called the hash code of </a:t>
            </a:r>
            <a:r>
              <a:rPr lang="en-US" sz="2000" i="1" dirty="0"/>
              <a:t>k</a:t>
            </a:r>
            <a:r>
              <a:rPr lang="en-US" sz="2000" dirty="0"/>
              <a:t>)</a:t>
            </a:r>
          </a:p>
          <a:p>
            <a:r>
              <a:rPr lang="en-US" sz="2000" dirty="0"/>
              <a:t>Key collision: Two different keys </a:t>
            </a:r>
            <a:r>
              <a:rPr lang="en-US" sz="2000" i="1" dirty="0"/>
              <a:t>k</a:t>
            </a:r>
            <a:r>
              <a:rPr lang="en-US" sz="2000" baseline="-25000" dirty="0"/>
              <a:t>1</a:t>
            </a:r>
            <a:r>
              <a:rPr lang="en-US" sz="2000" dirty="0"/>
              <a:t> and </a:t>
            </a:r>
            <a:r>
              <a:rPr lang="en-US" sz="2000" i="1" dirty="0"/>
              <a:t>k</a:t>
            </a:r>
            <a:r>
              <a:rPr lang="en-US" sz="2000" baseline="-25000" dirty="0"/>
              <a:t>2</a:t>
            </a:r>
            <a:r>
              <a:rPr lang="en-US" sz="2000" dirty="0"/>
              <a:t> have the same hash code </a:t>
            </a:r>
            <a:r>
              <a:rPr lang="en-US" sz="2000" i="1" dirty="0"/>
              <a:t>h</a:t>
            </a:r>
            <a:r>
              <a:rPr lang="en-US" sz="2000" dirty="0"/>
              <a:t>(</a:t>
            </a:r>
            <a:r>
              <a:rPr lang="en-US" sz="2000" i="1" dirty="0"/>
              <a:t>k</a:t>
            </a:r>
            <a:r>
              <a:rPr lang="en-US" sz="2000" baseline="-25000" dirty="0"/>
              <a:t>1</a:t>
            </a:r>
            <a:r>
              <a:rPr lang="en-US" sz="2000" dirty="0"/>
              <a:t>) = </a:t>
            </a:r>
            <a:r>
              <a:rPr lang="en-US" sz="2000" i="1" dirty="0"/>
              <a:t>h</a:t>
            </a:r>
            <a:r>
              <a:rPr lang="en-US" sz="2000" dirty="0"/>
              <a:t>(</a:t>
            </a:r>
            <a:r>
              <a:rPr lang="en-US" sz="2000" i="1" dirty="0"/>
              <a:t>k</a:t>
            </a:r>
            <a:r>
              <a:rPr lang="en-US" sz="2000" baseline="-25000" dirty="0"/>
              <a:t>2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Chaining method: objects having the same hash code are stored in a the same chain (group)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image45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8070914" y="1344988"/>
            <a:ext cx="3919979" cy="274624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77444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STRINGS (P.06.15.01)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7" y="1061093"/>
            <a:ext cx="11467881" cy="486709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Given a positive integer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m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, a string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[1..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] (characters are from: a, b, …, z) : Having hash code calculated by:</a:t>
            </a:r>
          </a:p>
          <a:p>
            <a:pPr marL="0" indent="0" algn="ctr">
              <a:buNone/>
            </a:pP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h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(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[1..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]) = (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[1]*256</a:t>
            </a:r>
            <a:r>
              <a:rPr lang="en-US" sz="2000" i="1" baseline="30000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baseline="30000" dirty="0">
                <a:latin typeface="Lato" panose="020F0502020204030203"/>
                <a:cs typeface="Arial" panose="020B0604020202020204" pitchFamily="34" charset="0"/>
              </a:rPr>
              <a:t>-1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+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[2]*256</a:t>
            </a:r>
            <a:r>
              <a:rPr lang="en-US" sz="2000" i="1" baseline="30000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baseline="30000" dirty="0">
                <a:latin typeface="Lato" panose="020F0502020204030203"/>
                <a:cs typeface="Arial" panose="020B0604020202020204" pitchFamily="34" charset="0"/>
              </a:rPr>
              <a:t>-2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+ . . . + s[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]*256</a:t>
            </a:r>
            <a:r>
              <a:rPr lang="en-US" sz="2000" baseline="30000" dirty="0">
                <a:latin typeface="Lato" panose="020F0502020204030203"/>
                <a:cs typeface="Arial" panose="020B0604020202020204" pitchFamily="34" charset="0"/>
              </a:rPr>
              <a:t>0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) mod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m</a:t>
            </a:r>
          </a:p>
          <a:p>
            <a:pPr algn="just"/>
            <a:r>
              <a:rPr lang="en-GB" sz="2000" dirty="0">
                <a:latin typeface="Lato" panose="020F0502020204030203"/>
              </a:rPr>
              <a:t>Data</a:t>
            </a:r>
          </a:p>
          <a:p>
            <a:pPr lvl="1" algn="just"/>
            <a:r>
              <a:rPr lang="en-US" sz="2000" dirty="0">
                <a:latin typeface="Lato" panose="020F0502020204030203"/>
              </a:rPr>
              <a:t>Line 1: Two positive integers </a:t>
            </a:r>
            <a:r>
              <a:rPr lang="en-US" sz="2000" i="1" dirty="0">
                <a:latin typeface="Lato" panose="020F0502020204030203"/>
              </a:rPr>
              <a:t>n</a:t>
            </a:r>
            <a:r>
              <a:rPr lang="en-US" sz="2000" dirty="0">
                <a:latin typeface="Lato" panose="020F0502020204030203"/>
              </a:rPr>
              <a:t> and </a:t>
            </a:r>
            <a:r>
              <a:rPr lang="en-US" sz="2000" i="1" dirty="0">
                <a:latin typeface="Lato" panose="020F0502020204030203"/>
              </a:rPr>
              <a:t>m</a:t>
            </a:r>
            <a:r>
              <a:rPr lang="en-US" sz="2000" dirty="0">
                <a:latin typeface="Lato" panose="020F0502020204030203"/>
              </a:rPr>
              <a:t> (1 &lt;= </a:t>
            </a:r>
            <a:r>
              <a:rPr lang="en-US" sz="2000" i="1" dirty="0">
                <a:latin typeface="Lato" panose="020F0502020204030203"/>
              </a:rPr>
              <a:t>n, m</a:t>
            </a:r>
            <a:r>
              <a:rPr lang="en-US" sz="2000" dirty="0">
                <a:latin typeface="Lato" panose="020F0502020204030203"/>
              </a:rPr>
              <a:t> &lt;= 1000000)</a:t>
            </a:r>
          </a:p>
          <a:p>
            <a:pPr lvl="1" algn="just"/>
            <a:r>
              <a:rPr lang="en-US" sz="2000" i="1" dirty="0">
                <a:latin typeface="Lato" panose="020F0502020204030203"/>
              </a:rPr>
              <a:t>Next n</a:t>
            </a:r>
            <a:r>
              <a:rPr lang="en-US" sz="2000" dirty="0">
                <a:latin typeface="Lato" panose="020F0502020204030203"/>
              </a:rPr>
              <a:t> lines, each line a string (Characters are from a, b, …, z)</a:t>
            </a:r>
            <a:endParaRPr lang="en-GB" sz="2000" dirty="0">
              <a:latin typeface="Lato" panose="020F0502020204030203"/>
            </a:endParaRPr>
          </a:p>
          <a:p>
            <a:pPr algn="just"/>
            <a:r>
              <a:rPr lang="en-GB" sz="2000" dirty="0">
                <a:latin typeface="Lato" panose="020F0502020204030203"/>
              </a:rPr>
              <a:t>Result</a:t>
            </a:r>
          </a:p>
          <a:p>
            <a:pPr lvl="1" algn="just"/>
            <a:r>
              <a:rPr lang="en-GB" sz="2000" dirty="0">
                <a:latin typeface="Lato" panose="020F0502020204030203"/>
              </a:rPr>
              <a:t>Each line a hash code corresponding with a line from input data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304588"/>
              </p:ext>
            </p:extLst>
          </p:nvPr>
        </p:nvGraphicFramePr>
        <p:xfrm>
          <a:off x="2538259" y="4014148"/>
          <a:ext cx="537185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59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59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748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0687">
                <a:tc>
                  <a:txBody>
                    <a:bodyPr/>
                    <a:lstStyle/>
                    <a:p>
                      <a:pPr rtl="0"/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4 1000</a:t>
                      </a:r>
                    </a:p>
                    <a:p>
                      <a:pPr rtl="0"/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</a:p>
                    <a:p>
                      <a:pPr rtl="0"/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</a:t>
                      </a:r>
                    </a:p>
                    <a:p>
                      <a:pPr rtl="0"/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abc</a:t>
                      </a:r>
                    </a:p>
                    <a:p>
                      <a:pPr rtl="0"/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abcd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97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930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179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924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6087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STRINGS -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7" y="1061093"/>
            <a:ext cx="6151163" cy="486709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Horner flow:</a:t>
            </a:r>
          </a:p>
          <a:p>
            <a:pPr marL="0" indent="0" algn="just">
              <a:buNone/>
            </a:pP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h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(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1..k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])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 = s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[1]*256</a:t>
            </a:r>
            <a:r>
              <a:rPr lang="en-US" sz="2000" i="1" baseline="30000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baseline="30000" dirty="0">
                <a:latin typeface="Lato" panose="020F0502020204030203"/>
                <a:cs typeface="Arial" panose="020B0604020202020204" pitchFamily="34" charset="0"/>
              </a:rPr>
              <a:t>-1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+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[2]*256</a:t>
            </a:r>
            <a:r>
              <a:rPr lang="en-US" sz="2000" i="1" baseline="30000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baseline="30000" dirty="0">
                <a:latin typeface="Lato" panose="020F0502020204030203"/>
                <a:cs typeface="Arial" panose="020B0604020202020204" pitchFamily="34" charset="0"/>
              </a:rPr>
              <a:t>-2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+ . . . + s[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]*256</a:t>
            </a:r>
            <a:r>
              <a:rPr lang="en-US" sz="2000" baseline="30000" dirty="0">
                <a:latin typeface="Lato" panose="020F0502020204030203"/>
                <a:cs typeface="Arial" panose="020B0604020202020204" pitchFamily="34" charset="0"/>
              </a:rPr>
              <a:t>0</a:t>
            </a:r>
            <a:endParaRPr lang="en-US" sz="2000" dirty="0">
              <a:latin typeface="Lato" panose="020F0502020204030203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= 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256*(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[1]*256</a:t>
            </a:r>
            <a:r>
              <a:rPr lang="en-US" sz="2000" i="1" baseline="30000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baseline="30000" dirty="0">
                <a:latin typeface="Lato" panose="020F0502020204030203"/>
                <a:cs typeface="Arial" panose="020B0604020202020204" pitchFamily="34" charset="0"/>
              </a:rPr>
              <a:t>-2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+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[2]*256</a:t>
            </a:r>
            <a:r>
              <a:rPr lang="en-US" sz="2000" i="1" baseline="30000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baseline="30000" dirty="0">
                <a:latin typeface="Lato" panose="020F0502020204030203"/>
                <a:cs typeface="Arial" panose="020B0604020202020204" pitchFamily="34" charset="0"/>
              </a:rPr>
              <a:t>-3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+ . . . +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-1]*256</a:t>
            </a:r>
            <a:r>
              <a:rPr lang="en-US" sz="2000" baseline="30000" dirty="0">
                <a:latin typeface="Lato" panose="020F0502020204030203"/>
                <a:cs typeface="Arial" panose="020B0604020202020204" pitchFamily="34" charset="0"/>
              </a:rPr>
              <a:t>0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) +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[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]</a:t>
            </a:r>
          </a:p>
          <a:p>
            <a:pPr marL="0" indent="0" algn="just">
              <a:buNone/>
            </a:pPr>
            <a:r>
              <a:rPr lang="en-GB" sz="2000" dirty="0">
                <a:latin typeface="Lato" panose="020F0502020204030203"/>
              </a:rPr>
              <a:t>= 256*</a:t>
            </a:r>
            <a:r>
              <a:rPr lang="en-GB" sz="2000" i="1" dirty="0">
                <a:latin typeface="Lato" panose="020F0502020204030203"/>
              </a:rPr>
              <a:t>h</a:t>
            </a:r>
            <a:r>
              <a:rPr lang="en-GB" sz="2000" dirty="0">
                <a:latin typeface="Lato" panose="020F0502020204030203"/>
              </a:rPr>
              <a:t>(</a:t>
            </a:r>
            <a:r>
              <a:rPr lang="en-GB" sz="2000" i="1" dirty="0">
                <a:latin typeface="Lato" panose="020F0502020204030203"/>
              </a:rPr>
              <a:t>s</a:t>
            </a:r>
            <a:r>
              <a:rPr lang="en-GB" sz="2000" dirty="0">
                <a:latin typeface="Lato" panose="020F0502020204030203"/>
              </a:rPr>
              <a:t>[1..</a:t>
            </a:r>
            <a:r>
              <a:rPr lang="en-GB" sz="2000" i="1" dirty="0">
                <a:latin typeface="Lato" panose="020F0502020204030203"/>
              </a:rPr>
              <a:t>k</a:t>
            </a:r>
            <a:r>
              <a:rPr lang="en-GB" sz="2000" dirty="0">
                <a:latin typeface="Lato" panose="020F0502020204030203"/>
              </a:rPr>
              <a:t>-1]) + </a:t>
            </a:r>
            <a:r>
              <a:rPr lang="en-GB" sz="2000" i="1" dirty="0">
                <a:latin typeface="Lato" panose="020F0502020204030203"/>
              </a:rPr>
              <a:t>s</a:t>
            </a:r>
            <a:r>
              <a:rPr lang="en-GB" sz="2000" dirty="0">
                <a:latin typeface="Lato" panose="020F0502020204030203"/>
              </a:rPr>
              <a:t>[</a:t>
            </a:r>
            <a:r>
              <a:rPr lang="en-GB" sz="2000" i="1" dirty="0">
                <a:latin typeface="Lato" panose="020F0502020204030203"/>
              </a:rPr>
              <a:t>k</a:t>
            </a:r>
            <a:r>
              <a:rPr lang="en-GB" sz="2000" dirty="0">
                <a:latin typeface="Lato" panose="020F0502020204030203"/>
              </a:rPr>
              <a:t>]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768445" y="942681"/>
            <a:ext cx="5203596" cy="526015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h(s[1..k], m)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code = 0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 to k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code = (code * 256 + s[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 mod m;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code;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48943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HASHING STRINGS – COMPLETE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665509" y="942681"/>
            <a:ext cx="6080289" cy="526015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solve(){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d%d</a:t>
            </a:r>
            <a:r>
              <a:rPr lang="en-US" sz="1400" b="1" dirty="0">
                <a:latin typeface="Consolas" panose="020B0609020204030204" pitchFamily="49" charset="0"/>
              </a:rPr>
              <a:t>",&amp;</a:t>
            </a:r>
            <a:r>
              <a:rPr lang="en-US" sz="1400" b="1" dirty="0" err="1">
                <a:latin typeface="Consolas" panose="020B0609020204030204" pitchFamily="49" charset="0"/>
              </a:rPr>
              <a:t>n,&amp;m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char k[200];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0;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s",k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h = </a:t>
            </a:r>
            <a:r>
              <a:rPr lang="en-US" sz="1400" b="1" dirty="0" err="1">
                <a:latin typeface="Consolas" panose="020B0609020204030204" pitchFamily="49" charset="0"/>
              </a:rPr>
              <a:t>hashCode</a:t>
            </a:r>
            <a:r>
              <a:rPr lang="en-US" sz="1400" b="1" dirty="0">
                <a:latin typeface="Consolas" panose="020B0609020204030204" pitchFamily="49" charset="0"/>
              </a:rPr>
              <a:t>(k);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("%d\</a:t>
            </a:r>
            <a:r>
              <a:rPr lang="en-US" sz="1400" b="1" dirty="0" err="1">
                <a:latin typeface="Consolas" panose="020B0609020204030204" pitchFamily="49" charset="0"/>
              </a:rPr>
              <a:t>n",h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solve();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338735" y="942681"/>
            <a:ext cx="5070771" cy="526015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string.h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time.h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stdlib.h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MAX 200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n,m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hashCode</a:t>
            </a:r>
            <a:r>
              <a:rPr lang="en-US" sz="1400" b="1" dirty="0">
                <a:latin typeface="Consolas" panose="020B0609020204030204" pitchFamily="49" charset="0"/>
              </a:rPr>
              <a:t>(char*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0;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 </a:t>
            </a:r>
            <a:r>
              <a:rPr lang="en-US" sz="1400" b="1" dirty="0" err="1">
                <a:latin typeface="Consolas" panose="020B0609020204030204" pitchFamily="49" charset="0"/>
              </a:rPr>
              <a:t>strlen</a:t>
            </a:r>
            <a:r>
              <a:rPr lang="en-US" sz="1400" b="1" dirty="0">
                <a:latin typeface="Consolas" panose="020B0609020204030204" pitchFamily="49" charset="0"/>
              </a:rPr>
              <a:t>(k);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c = (c*256 + k[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 % m;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c;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12291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35" y="112543"/>
            <a:ext cx="11774707" cy="436098"/>
          </a:xfrm>
        </p:spPr>
        <p:txBody>
          <a:bodyPr/>
          <a:lstStyle/>
          <a:p>
            <a:r>
              <a:rPr lang="en-US" dirty="0"/>
              <a:t>STORING AND SEARCHING STRINGS (P.06.15.02)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8470156" cy="486709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A data set D includes n keys k</a:t>
            </a:r>
            <a:r>
              <a:rPr lang="en-US" sz="2000" baseline="-25000" dirty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, k</a:t>
            </a:r>
            <a:r>
              <a:rPr lang="en-US" sz="2000" baseline="-25000" dirty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dirty="0" err="1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baseline="-25000" dirty="0" err="1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(a key is a string of characters with length from 1 to 50). Perform a series of operations consisting of 1 of the following 2 types: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find k: returns 1 if key k exists in D and returns 0, otherwise</a:t>
            </a:r>
          </a:p>
          <a:p>
            <a:pPr lvl="1" algn="just"/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insert k: inserts keys k and D (if k does not already exist in D) and returns 1; and returns 0 if k exists in D</a:t>
            </a:r>
          </a:p>
          <a:p>
            <a:pPr algn="just"/>
            <a:r>
              <a:rPr lang="en-GB" sz="2000" dirty="0">
                <a:latin typeface="Lato" panose="020F0502020204030203"/>
              </a:rPr>
              <a:t>Data</a:t>
            </a:r>
          </a:p>
          <a:p>
            <a:pPr lvl="1" algn="just"/>
            <a:r>
              <a:rPr lang="en-US" sz="2000" dirty="0">
                <a:latin typeface="Lato" panose="020F0502020204030203"/>
              </a:rPr>
              <a:t>Contains two information blocks</a:t>
            </a:r>
          </a:p>
          <a:p>
            <a:pPr lvl="2" algn="just"/>
            <a:r>
              <a:rPr lang="en-US" dirty="0">
                <a:latin typeface="Lato" panose="020F0502020204030203"/>
              </a:rPr>
              <a:t>Block 1: Contains lines, each line is for a key. Block 1 ends with a line “*”</a:t>
            </a:r>
          </a:p>
          <a:p>
            <a:pPr lvl="2" algn="just"/>
            <a:r>
              <a:rPr lang="en-US" dirty="0">
                <a:latin typeface="Lato" panose="020F0502020204030203"/>
              </a:rPr>
              <a:t>Block 2: Contain lines, each line is an operation of one of the above two types. Block 2 ends with a line “***”</a:t>
            </a:r>
            <a:endParaRPr lang="en-GB" dirty="0">
              <a:latin typeface="Lato" panose="020F0502020204030203"/>
            </a:endParaRPr>
          </a:p>
          <a:p>
            <a:pPr algn="just"/>
            <a:r>
              <a:rPr lang="en-GB" sz="2000" dirty="0">
                <a:latin typeface="Lato" panose="020F0502020204030203"/>
              </a:rPr>
              <a:t>Result</a:t>
            </a:r>
          </a:p>
          <a:p>
            <a:pPr lvl="1" algn="just"/>
            <a:r>
              <a:rPr lang="en-GB" sz="2000" dirty="0">
                <a:latin typeface="Lato" panose="020F0502020204030203"/>
              </a:rPr>
              <a:t>Each line is the result of the corresponding operation to input data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454300"/>
              </p:ext>
            </p:extLst>
          </p:nvPr>
        </p:nvGraphicFramePr>
        <p:xfrm>
          <a:off x="8842341" y="1365616"/>
          <a:ext cx="3132072" cy="402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60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60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7489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0687">
                <a:tc>
                  <a:txBody>
                    <a:bodyPr/>
                    <a:lstStyle/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computer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university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school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technology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phone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 school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 book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 book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 algorithm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 book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insert book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***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395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AC4F83E9069D43AFA594D7F1D96885" ma:contentTypeVersion="0" ma:contentTypeDescription="Create a new document." ma:contentTypeScope="" ma:versionID="df0d93fba6de00feb2ce370ff5af767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764bea3eb9b1a5be8fd57fac5fb459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93733DD-EE03-449C-88A5-8AB9EEF5C654}">
  <ds:schemaRefs>
    <ds:schemaRef ds:uri="http://schemas.microsoft.com/office/infopath/2007/PartnerControls"/>
    <ds:schemaRef ds:uri="http://schemas.microsoft.com/office/2006/metadata/properties"/>
    <ds:schemaRef ds:uri="http://purl.org/dc/terms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aca7c73a-4441-494b-bdc7-d241e2e7c022"/>
    <ds:schemaRef ds:uri="ec3c8a1e-e7d2-40eb-a53e-dfc8e21c73f0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6B49F1F-63E4-46CB-A122-74DE76F238EC}"/>
</file>

<file path=customXml/itemProps3.xml><?xml version="1.0" encoding="utf-8"?>
<ds:datastoreItem xmlns:ds="http://schemas.openxmlformats.org/officeDocument/2006/customXml" ds:itemID="{26BE9A2D-7492-4A3B-846A-BB63B0B8707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1448</TotalTime>
  <Words>3018</Words>
  <Application>Microsoft Macintosh PowerPoint</Application>
  <PresentationFormat>Widescreen</PresentationFormat>
  <Paragraphs>423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Consolas</vt:lpstr>
      <vt:lpstr>Lato</vt:lpstr>
      <vt:lpstr>Office Theme</vt:lpstr>
      <vt:lpstr>PowerPoint Presentation</vt:lpstr>
      <vt:lpstr>PowerPoint Presentation</vt:lpstr>
      <vt:lpstr>PowerPoint Presentation</vt:lpstr>
      <vt:lpstr>Content</vt:lpstr>
      <vt:lpstr>HASH TABLE AND HASH FUNCTION</vt:lpstr>
      <vt:lpstr>HASHING STRINGS (P.06.15.01)</vt:lpstr>
      <vt:lpstr>HASHING STRINGS - PSEUDOCODE</vt:lpstr>
      <vt:lpstr>HASHING STRINGS – COMPLETE CODE</vt:lpstr>
      <vt:lpstr>STORING AND SEARCHING STRINGS (P.06.15.02)</vt:lpstr>
      <vt:lpstr>STORING AND SEARCHING STRINGS - PSEUDOCODE</vt:lpstr>
      <vt:lpstr>STORING AND SEARCHING STRINGS - PSEUDOCODE</vt:lpstr>
      <vt:lpstr>STORING AND SEARCHING STRINGS - PSEUDOCODE</vt:lpstr>
      <vt:lpstr>STORING AND SEARCHING STRINGS – COMPLETE CODE</vt:lpstr>
      <vt:lpstr>STORING AND SEARCHING STRINGS – COMPLETE CODE</vt:lpstr>
      <vt:lpstr>STORING AND SEARCHING STRINGS – COMPLETE CODE</vt:lpstr>
      <vt:lpstr>COUTING WORD FREQUENCIES IN A DOCUMENT (P.06.15.03)</vt:lpstr>
      <vt:lpstr>COUTING WORD FREQUENCIES IN A DOCUMENT - PSEUDOCODE</vt:lpstr>
      <vt:lpstr>COUTING WORD FREQUENCIES IN A DOCUMENT - PSEUDOCODE</vt:lpstr>
      <vt:lpstr>COUTING WORD FREQUENCIES IN A DOCUMENT - PSEUDOCODE</vt:lpstr>
      <vt:lpstr>COUTING WORD FREQUENCIES IN A DOCUMENT – COMPLETE CODE</vt:lpstr>
      <vt:lpstr>COUTING WORD FREQUENCIES IN A DOCUMENT – COMPLETE CODE</vt:lpstr>
      <vt:lpstr>COUTING WORD FREQUENCIES IN A DOCUMENT – COMPLETE CODE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Anh Nguyen</cp:lastModifiedBy>
  <cp:revision>121</cp:revision>
  <dcterms:created xsi:type="dcterms:W3CDTF">2021-05-28T04:32:29Z</dcterms:created>
  <dcterms:modified xsi:type="dcterms:W3CDTF">2024-06-24T08:32:02Z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0x01010078AC4F83E9069D43AFA594D7F1D96885</vt:lpwstr>
  </property>
</Properties>
</file>

<file path=docProps/thumbnail.jpeg>
</file>